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46"/>
  </p:handoutMasterIdLst>
  <p:sldIdLst>
    <p:sldId id="256" r:id="rId2"/>
    <p:sldId id="302" r:id="rId3"/>
    <p:sldId id="303" r:id="rId4"/>
    <p:sldId id="344" r:id="rId5"/>
    <p:sldId id="345" r:id="rId6"/>
    <p:sldId id="346"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5" r:id="rId28"/>
    <p:sldId id="326"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40" r:id="rId42"/>
    <p:sldId id="341" r:id="rId43"/>
    <p:sldId id="342" r:id="rId44"/>
    <p:sldId id="343" r:id="rId45"/>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defTabSz="923925">
              <a:defRPr sz="1200"/>
            </a:lvl1pPr>
          </a:lstStyle>
          <a:p>
            <a:endParaRPr lang="en-US"/>
          </a:p>
        </p:txBody>
      </p:sp>
      <p:sp>
        <p:nvSpPr>
          <p:cNvPr id="133123" name="Rectangle 3"/>
          <p:cNvSpPr>
            <a:spLocks noGrp="1" noChangeArrowheads="1"/>
          </p:cNvSpPr>
          <p:nvPr>
            <p:ph type="dt" sz="quarter" idx="1"/>
          </p:nvPr>
        </p:nvSpPr>
        <p:spPr bwMode="auto">
          <a:xfrm>
            <a:off x="3927475"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algn="r" defTabSz="923925">
              <a:defRPr sz="1200"/>
            </a:lvl1pPr>
          </a:lstStyle>
          <a:p>
            <a:endParaRPr lang="en-US"/>
          </a:p>
        </p:txBody>
      </p:sp>
      <p:sp>
        <p:nvSpPr>
          <p:cNvPr id="133124" name="Rectangle 4"/>
          <p:cNvSpPr>
            <a:spLocks noGrp="1" noChangeArrowheads="1"/>
          </p:cNvSpPr>
          <p:nvPr>
            <p:ph type="ftr" sz="quarter" idx="2"/>
          </p:nvPr>
        </p:nvSpPr>
        <p:spPr bwMode="auto">
          <a:xfrm>
            <a:off x="0"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defTabSz="923925">
              <a:defRPr sz="1200"/>
            </a:lvl1pPr>
          </a:lstStyle>
          <a:p>
            <a:endParaRPr lang="en-US"/>
          </a:p>
        </p:txBody>
      </p:sp>
      <p:sp>
        <p:nvSpPr>
          <p:cNvPr id="133125" name="Rectangle 5"/>
          <p:cNvSpPr>
            <a:spLocks noGrp="1" noChangeArrowheads="1"/>
          </p:cNvSpPr>
          <p:nvPr>
            <p:ph type="sldNum" sz="quarter" idx="3"/>
          </p:nvPr>
        </p:nvSpPr>
        <p:spPr bwMode="auto">
          <a:xfrm>
            <a:off x="3927475"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algn="r" defTabSz="923925">
              <a:defRPr sz="1200"/>
            </a:lvl1pPr>
          </a:lstStyle>
          <a:p>
            <a:fld id="{6382ED7B-9B41-4D0D-AA87-AEE14D8A4568}" type="slidenum">
              <a:rPr lang="en-US"/>
              <a:pPr/>
              <a:t>‹#›</a:t>
            </a:fld>
            <a:endParaRPr lang="en-US"/>
          </a:p>
        </p:txBody>
      </p:sp>
    </p:spTree>
    <p:extLst>
      <p:ext uri="{BB962C8B-B14F-4D97-AF65-F5344CB8AC3E}">
        <p14:creationId xmlns:p14="http://schemas.microsoft.com/office/powerpoint/2010/main" val="42516689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098" name="Picture 2" descr="PPP_SMEDI_TLE_Blood_Cells_At_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p:cNvSpPr>
            <a:spLocks noGrp="1" noChangeArrowheads="1"/>
          </p:cNvSpPr>
          <p:nvPr>
            <p:ph type="ctrTitle"/>
          </p:nvPr>
        </p:nvSpPr>
        <p:spPr>
          <a:xfrm>
            <a:off x="228600" y="152400"/>
            <a:ext cx="8669338" cy="2471738"/>
          </a:xfrm>
          <a:extLst>
            <a:ext uri="{909E8E84-426E-40DD-AFC4-6F175D3DCCD1}">
              <a14:hiddenFill xmlns:a14="http://schemas.microsoft.com/office/drawing/2010/main">
                <a:solidFill>
                  <a:schemeClr val="accent1"/>
                </a:solidFill>
              </a14:hiddenFill>
            </a:ext>
          </a:extLst>
        </p:spPr>
        <p:txBody>
          <a:bodyPr/>
          <a:lstStyle>
            <a:lvl1pPr algn="ctr">
              <a:defRPr/>
            </a:lvl1pPr>
          </a:lstStyle>
          <a:p>
            <a:pPr lvl="0"/>
            <a:r>
              <a:rPr lang="en-US" noProof="0" smtClean="0"/>
              <a:t>Click to edit Master title style</a:t>
            </a:r>
          </a:p>
        </p:txBody>
      </p:sp>
      <p:sp>
        <p:nvSpPr>
          <p:cNvPr id="4100" name="Rectangle 4"/>
          <p:cNvSpPr>
            <a:spLocks noGrp="1" noChangeArrowheads="1"/>
          </p:cNvSpPr>
          <p:nvPr>
            <p:ph type="subTitle" idx="1"/>
          </p:nvPr>
        </p:nvSpPr>
        <p:spPr>
          <a:xfrm>
            <a:off x="228600" y="4479925"/>
            <a:ext cx="8669338" cy="1920875"/>
          </a:xfrm>
        </p:spPr>
        <p:txBody>
          <a:bodyPr anchor="ctr"/>
          <a:lstStyle>
            <a:lvl1pPr marL="0" indent="0" algn="ctr">
              <a:buFontTx/>
              <a:buNone/>
              <a:defRPr>
                <a:solidFill>
                  <a:schemeClr val="tx2"/>
                </a:solidFill>
              </a:defRPr>
            </a:lvl1pPr>
          </a:lstStyle>
          <a:p>
            <a:pPr lvl="0"/>
            <a:r>
              <a:rPr lang="en-US" noProof="0" smtClean="0"/>
              <a:t>Click to edit Master subtitle style</a:t>
            </a:r>
          </a:p>
        </p:txBody>
      </p:sp>
      <p:sp>
        <p:nvSpPr>
          <p:cNvPr id="4101" name="Rectangle 5"/>
          <p:cNvSpPr>
            <a:spLocks noGrp="1" noChangeArrowheads="1"/>
          </p:cNvSpPr>
          <p:nvPr>
            <p:ph type="dt" sz="half" idx="2"/>
          </p:nvPr>
        </p:nvSpPr>
        <p:spPr/>
        <p:txBody>
          <a:bodyPr/>
          <a:lstStyle>
            <a:lvl1pPr>
              <a:defRPr>
                <a:solidFill>
                  <a:schemeClr val="tx2"/>
                </a:solidFill>
              </a:defRPr>
            </a:lvl1pPr>
          </a:lstStyle>
          <a:p>
            <a:endParaRPr lang="en-US"/>
          </a:p>
        </p:txBody>
      </p:sp>
      <p:sp>
        <p:nvSpPr>
          <p:cNvPr id="4102" name="Rectangle 6"/>
          <p:cNvSpPr>
            <a:spLocks noGrp="1" noChangeArrowheads="1"/>
          </p:cNvSpPr>
          <p:nvPr>
            <p:ph type="ftr" sz="quarter" idx="3"/>
          </p:nvPr>
        </p:nvSpPr>
        <p:spPr/>
        <p:txBody>
          <a:bodyPr/>
          <a:lstStyle>
            <a:lvl1pPr>
              <a:defRPr>
                <a:solidFill>
                  <a:schemeClr val="tx2"/>
                </a:solidFill>
              </a:defRPr>
            </a:lvl1pPr>
          </a:lstStyle>
          <a:p>
            <a:endParaRPr lang="en-US"/>
          </a:p>
        </p:txBody>
      </p:sp>
      <p:sp>
        <p:nvSpPr>
          <p:cNvPr id="4103" name="Rectangle 7"/>
          <p:cNvSpPr>
            <a:spLocks noGrp="1" noChangeArrowheads="1"/>
          </p:cNvSpPr>
          <p:nvPr>
            <p:ph type="sldNum" sz="quarter" idx="4"/>
          </p:nvPr>
        </p:nvSpPr>
        <p:spPr/>
        <p:txBody>
          <a:bodyPr/>
          <a:lstStyle>
            <a:lvl1pPr>
              <a:defRPr>
                <a:solidFill>
                  <a:schemeClr val="tx2"/>
                </a:solidFill>
              </a:defRPr>
            </a:lvl1pPr>
          </a:lstStyle>
          <a:p>
            <a:fld id="{9245FDA3-907D-482F-941C-1CB0C19AF015}"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tmplLst>
          <p:tmpl lvl="1">
            <p:tnLst>
              <p:par>
                <p:cTn presetID="1"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5B8A52-F56E-4A6C-A840-FD2D350600CD}" type="slidenum">
              <a:rPr lang="en-US"/>
              <a:pPr/>
              <a:t>‹#›</a:t>
            </a:fld>
            <a:endParaRPr lang="en-US"/>
          </a:p>
        </p:txBody>
      </p:sp>
    </p:spTree>
    <p:extLst>
      <p:ext uri="{BB962C8B-B14F-4D97-AF65-F5344CB8AC3E}">
        <p14:creationId xmlns:p14="http://schemas.microsoft.com/office/powerpoint/2010/main" val="75376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1000" y="152400"/>
            <a:ext cx="2166938"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500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F5A4B9-F246-44B6-B111-3FF7BF70A16E}" type="slidenum">
              <a:rPr lang="en-US"/>
              <a:pPr/>
              <a:t>‹#›</a:t>
            </a:fld>
            <a:endParaRPr lang="en-US"/>
          </a:p>
        </p:txBody>
      </p:sp>
    </p:spTree>
    <p:extLst>
      <p:ext uri="{BB962C8B-B14F-4D97-AF65-F5344CB8AC3E}">
        <p14:creationId xmlns:p14="http://schemas.microsoft.com/office/powerpoint/2010/main" val="176229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339787-63E9-4130-B13A-D45CD103C419}" type="slidenum">
              <a:rPr lang="en-US"/>
              <a:pPr/>
              <a:t>‹#›</a:t>
            </a:fld>
            <a:endParaRPr lang="en-US"/>
          </a:p>
        </p:txBody>
      </p:sp>
    </p:spTree>
    <p:extLst>
      <p:ext uri="{BB962C8B-B14F-4D97-AF65-F5344CB8AC3E}">
        <p14:creationId xmlns:p14="http://schemas.microsoft.com/office/powerpoint/2010/main" val="864191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2F18D2-8F32-405B-8457-403249F37D64}" type="slidenum">
              <a:rPr lang="en-US"/>
              <a:pPr/>
              <a:t>‹#›</a:t>
            </a:fld>
            <a:endParaRPr lang="en-US"/>
          </a:p>
        </p:txBody>
      </p:sp>
    </p:spTree>
    <p:extLst>
      <p:ext uri="{BB962C8B-B14F-4D97-AF65-F5344CB8AC3E}">
        <p14:creationId xmlns:p14="http://schemas.microsoft.com/office/powerpoint/2010/main" val="3471532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2057400"/>
            <a:ext cx="42576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2057400"/>
            <a:ext cx="425926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A4DDFD-B37B-4454-A503-4DCAC8C57C2E}" type="slidenum">
              <a:rPr lang="en-US"/>
              <a:pPr/>
              <a:t>‹#›</a:t>
            </a:fld>
            <a:endParaRPr lang="en-US"/>
          </a:p>
        </p:txBody>
      </p:sp>
    </p:spTree>
    <p:extLst>
      <p:ext uri="{BB962C8B-B14F-4D97-AF65-F5344CB8AC3E}">
        <p14:creationId xmlns:p14="http://schemas.microsoft.com/office/powerpoint/2010/main" val="27957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09319ED-61C6-4906-9C04-A7F821A7720B}" type="slidenum">
              <a:rPr lang="en-US"/>
              <a:pPr/>
              <a:t>‹#›</a:t>
            </a:fld>
            <a:endParaRPr lang="en-US"/>
          </a:p>
        </p:txBody>
      </p:sp>
    </p:spTree>
    <p:extLst>
      <p:ext uri="{BB962C8B-B14F-4D97-AF65-F5344CB8AC3E}">
        <p14:creationId xmlns:p14="http://schemas.microsoft.com/office/powerpoint/2010/main" val="522813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8D13ACC-7D2C-4310-98B5-5D1D4C8ED713}" type="slidenum">
              <a:rPr lang="en-US"/>
              <a:pPr/>
              <a:t>‹#›</a:t>
            </a:fld>
            <a:endParaRPr lang="en-US"/>
          </a:p>
        </p:txBody>
      </p:sp>
    </p:spTree>
    <p:extLst>
      <p:ext uri="{BB962C8B-B14F-4D97-AF65-F5344CB8AC3E}">
        <p14:creationId xmlns:p14="http://schemas.microsoft.com/office/powerpoint/2010/main" val="50313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D3806B8-63E9-4AA0-8B0E-45CD100777A6}" type="slidenum">
              <a:rPr lang="en-US"/>
              <a:pPr/>
              <a:t>‹#›</a:t>
            </a:fld>
            <a:endParaRPr lang="en-US"/>
          </a:p>
        </p:txBody>
      </p:sp>
    </p:spTree>
    <p:extLst>
      <p:ext uri="{BB962C8B-B14F-4D97-AF65-F5344CB8AC3E}">
        <p14:creationId xmlns:p14="http://schemas.microsoft.com/office/powerpoint/2010/main" val="164100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1B4DB0-473F-4E46-A8C2-18E463EBF65A}" type="slidenum">
              <a:rPr lang="en-US"/>
              <a:pPr/>
              <a:t>‹#›</a:t>
            </a:fld>
            <a:endParaRPr lang="en-US"/>
          </a:p>
        </p:txBody>
      </p:sp>
    </p:spTree>
    <p:extLst>
      <p:ext uri="{BB962C8B-B14F-4D97-AF65-F5344CB8AC3E}">
        <p14:creationId xmlns:p14="http://schemas.microsoft.com/office/powerpoint/2010/main" val="317521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BA805B-8476-4F9E-BF37-6758B25C3C3F}" type="slidenum">
              <a:rPr lang="en-US"/>
              <a:pPr/>
              <a:t>‹#›</a:t>
            </a:fld>
            <a:endParaRPr lang="en-US"/>
          </a:p>
        </p:txBody>
      </p:sp>
    </p:spTree>
    <p:extLst>
      <p:ext uri="{BB962C8B-B14F-4D97-AF65-F5344CB8AC3E}">
        <p14:creationId xmlns:p14="http://schemas.microsoft.com/office/powerpoint/2010/main" val="380435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pic>
        <p:nvPicPr>
          <p:cNvPr id="3074" name="Picture 2" descr="PPP_SMEDI_PRT_Blood_Cells_At_Wo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title"/>
          </p:nvPr>
        </p:nvSpPr>
        <p:spPr bwMode="auto">
          <a:xfrm>
            <a:off x="228600" y="152400"/>
            <a:ext cx="6096000" cy="1295400"/>
          </a:xfrm>
          <a:prstGeom prst="rect">
            <a:avLst/>
          </a:prstGeom>
          <a:noFill/>
          <a:ln>
            <a:noFill/>
          </a:ln>
          <a:effectLst/>
          <a:extLst>
            <a:ext uri="{909E8E84-426E-40DD-AFC4-6F175D3DCCD1}">
              <a14:hiddenFill xmlns:a14="http://schemas.microsoft.com/office/drawing/2010/main">
                <a:solidFill>
                  <a:srgbClr val="D2E3F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auto">
          <a:xfrm>
            <a:off x="228600" y="2057400"/>
            <a:ext cx="866933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dt" sz="half" idx="2"/>
          </p:nvPr>
        </p:nvSpPr>
        <p:spPr bwMode="auto">
          <a:xfrm>
            <a:off x="228600" y="6492875"/>
            <a:ext cx="2133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3078" name="Rectangle 6"/>
          <p:cNvSpPr>
            <a:spLocks noGrp="1" noChangeArrowheads="1"/>
          </p:cNvSpPr>
          <p:nvPr>
            <p:ph type="ftr" sz="quarter" idx="3"/>
          </p:nvPr>
        </p:nvSpPr>
        <p:spPr bwMode="auto">
          <a:xfrm>
            <a:off x="3124200" y="6492875"/>
            <a:ext cx="2895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3079" name="Rectangle 7"/>
          <p:cNvSpPr>
            <a:spLocks noGrp="1" noChangeArrowheads="1"/>
          </p:cNvSpPr>
          <p:nvPr>
            <p:ph type="sldNum" sz="quarter" idx="4"/>
          </p:nvPr>
        </p:nvSpPr>
        <p:spPr bwMode="auto">
          <a:xfrm>
            <a:off x="6764338" y="6492875"/>
            <a:ext cx="2133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68C0375B-7977-4760-933D-052662153A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tmplLst>
          <p:tmpl lvl="1">
            <p:tnLst>
              <p:par>
                <p:cTn presetID="1" presetClass="entr" presetSubtype="0" fill="hold" nodeType="click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Lst>
      </p:bldP>
    </p:bldLst>
  </p:timing>
  <p:txStyles>
    <p:title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Arial" charset="0"/>
        </a:defRPr>
      </a:lvl2pPr>
      <a:lvl3pPr algn="l" rtl="0" fontAlgn="base">
        <a:spcBef>
          <a:spcPct val="0"/>
        </a:spcBef>
        <a:spcAft>
          <a:spcPct val="0"/>
        </a:spcAft>
        <a:defRPr sz="3000" b="1">
          <a:solidFill>
            <a:schemeClr val="tx2"/>
          </a:solidFill>
          <a:latin typeface="Arial" charset="0"/>
        </a:defRPr>
      </a:lvl3pPr>
      <a:lvl4pPr algn="l" rtl="0" fontAlgn="base">
        <a:spcBef>
          <a:spcPct val="0"/>
        </a:spcBef>
        <a:spcAft>
          <a:spcPct val="0"/>
        </a:spcAft>
        <a:defRPr sz="3000" b="1">
          <a:solidFill>
            <a:schemeClr val="tx2"/>
          </a:solidFill>
          <a:latin typeface="Arial" charset="0"/>
        </a:defRPr>
      </a:lvl4pPr>
      <a:lvl5pPr algn="l" rtl="0" fontAlgn="base">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Comprehensive Blood Chemistries</a:t>
            </a:r>
          </a:p>
        </p:txBody>
      </p:sp>
      <p:sp>
        <p:nvSpPr>
          <p:cNvPr id="2051" name="Rectangle 3"/>
          <p:cNvSpPr>
            <a:spLocks noGrp="1" noChangeArrowheads="1"/>
          </p:cNvSpPr>
          <p:nvPr>
            <p:ph type="subTitle" idx="1"/>
          </p:nvPr>
        </p:nvSpPr>
        <p:spPr/>
        <p:txBody>
          <a:bodyPr/>
          <a:lstStyle/>
          <a:p>
            <a:r>
              <a:rPr lang="en-US"/>
              <a:t>Mark Schauss, DBA – Lab Interpretation LLC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Comprehensive Blood Chemistry</a:t>
            </a:r>
          </a:p>
        </p:txBody>
      </p:sp>
      <p:sp>
        <p:nvSpPr>
          <p:cNvPr id="91139" name="Rectangle 3"/>
          <p:cNvSpPr>
            <a:spLocks noGrp="1" noChangeArrowheads="1"/>
          </p:cNvSpPr>
          <p:nvPr>
            <p:ph type="body" idx="1"/>
          </p:nvPr>
        </p:nvSpPr>
        <p:spPr/>
        <p:txBody>
          <a:bodyPr/>
          <a:lstStyle/>
          <a:p>
            <a:pPr>
              <a:lnSpc>
                <a:spcPct val="90000"/>
              </a:lnSpc>
            </a:pPr>
            <a:r>
              <a:rPr lang="en-US" sz="2000"/>
              <a:t>Bilirubin, Total </a:t>
            </a:r>
          </a:p>
          <a:p>
            <a:pPr lvl="1">
              <a:lnSpc>
                <a:spcPct val="90000"/>
              </a:lnSpc>
            </a:pPr>
            <a:r>
              <a:rPr lang="en-US" sz="1800"/>
              <a:t>Reference Range .1-1.2 mg/dL	International 1.7-20.5 </a:t>
            </a:r>
            <a:r>
              <a:rPr lang="en-US" sz="1800">
                <a:cs typeface="Arial" charset="0"/>
              </a:rPr>
              <a:t>µmol/L</a:t>
            </a:r>
          </a:p>
          <a:p>
            <a:pPr lvl="1">
              <a:lnSpc>
                <a:spcPct val="90000"/>
              </a:lnSpc>
            </a:pPr>
            <a:r>
              <a:rPr lang="en-US" sz="1800"/>
              <a:t>Bilirubin is produced by the body from the breakdown of the hemoglobin found in red blood cells and muscle tissue. </a:t>
            </a:r>
          </a:p>
          <a:p>
            <a:pPr lvl="1">
              <a:lnSpc>
                <a:spcPct val="90000"/>
              </a:lnSpc>
            </a:pPr>
            <a:r>
              <a:rPr lang="en-US" sz="1800"/>
              <a:t>Low levels are not typically indicative of any condition. Extremely low levels are very rare. </a:t>
            </a:r>
          </a:p>
          <a:p>
            <a:pPr>
              <a:lnSpc>
                <a:spcPct val="90000"/>
              </a:lnSpc>
            </a:pPr>
            <a:r>
              <a:rPr lang="en-US" sz="2000"/>
              <a:t>Uric Acid</a:t>
            </a:r>
          </a:p>
          <a:p>
            <a:pPr lvl="1">
              <a:lnSpc>
                <a:spcPct val="90000"/>
              </a:lnSpc>
            </a:pPr>
            <a:r>
              <a:rPr lang="en-US" sz="1800"/>
              <a:t>Reference Range 2.4-8.2 mg/dL	International 140-450 </a:t>
            </a:r>
            <a:r>
              <a:rPr lang="en-US" sz="1800">
                <a:cs typeface="Arial" charset="0"/>
              </a:rPr>
              <a:t>µmol/L</a:t>
            </a:r>
          </a:p>
          <a:p>
            <a:pPr lvl="1">
              <a:lnSpc>
                <a:spcPct val="90000"/>
              </a:lnSpc>
            </a:pPr>
            <a:r>
              <a:rPr lang="en-US" sz="1800"/>
              <a:t>Uric acid is the end product of purine metabolism and is normally excreted in the urine.</a:t>
            </a:r>
          </a:p>
          <a:p>
            <a:pPr lvl="1">
              <a:lnSpc>
                <a:spcPct val="90000"/>
              </a:lnSpc>
            </a:pPr>
            <a:r>
              <a:rPr lang="en-US" sz="1800"/>
              <a:t>Low levels may be indicative of kidney disease, malabsorption, poor diet, liver damage, or an overly acid kidney.</a:t>
            </a:r>
          </a:p>
          <a:p>
            <a:pPr lvl="1">
              <a:lnSpc>
                <a:spcPct val="90000"/>
              </a:lnSpc>
            </a:pPr>
            <a:r>
              <a:rPr lang="en-US" sz="1800"/>
              <a:t>High levels are noted in gout, infections, kidney disease, alcoholism, high protein diets, and with toxemia in pregnancy.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Comprehensive Blood Chemistry</a:t>
            </a:r>
          </a:p>
        </p:txBody>
      </p:sp>
      <p:sp>
        <p:nvSpPr>
          <p:cNvPr id="92163" name="Rectangle 3"/>
          <p:cNvSpPr>
            <a:spLocks noGrp="1" noChangeArrowheads="1"/>
          </p:cNvSpPr>
          <p:nvPr>
            <p:ph type="body" idx="1"/>
          </p:nvPr>
        </p:nvSpPr>
        <p:spPr/>
        <p:txBody>
          <a:bodyPr/>
          <a:lstStyle/>
          <a:p>
            <a:r>
              <a:rPr lang="en-US"/>
              <a:t>Iron, Total</a:t>
            </a:r>
          </a:p>
          <a:p>
            <a:pPr lvl="1"/>
            <a:r>
              <a:rPr lang="en-US"/>
              <a:t>Reference Range 35-150 </a:t>
            </a:r>
            <a:r>
              <a:rPr lang="en-US">
                <a:cs typeface="Arial" charset="0"/>
              </a:rPr>
              <a:t>µg/dL	International 6.25-27 µmol/L</a:t>
            </a:r>
          </a:p>
          <a:p>
            <a:pPr lvl="1"/>
            <a:r>
              <a:rPr lang="en-US"/>
              <a:t>Iron is necessary for the formation of some proteins, hemoglobin, myoglobin, and cytochrome. Also, it is necessary for oxygen transport, cellular respiration and peroxide deactivation. </a:t>
            </a:r>
          </a:p>
          <a:p>
            <a:pPr lvl="1"/>
            <a:r>
              <a:rPr lang="en-US"/>
              <a:t>Low levels are seen in many anemias, copper deficiencies, low vitamin C intake, liver disease, chronic infections, high calcium intake, and women with heavy menstrual flows. </a:t>
            </a:r>
          </a:p>
          <a:p>
            <a:pPr lvl="1"/>
            <a:r>
              <a:rPr lang="en-US"/>
              <a:t>High levels are seen in hemochromatosis, liver damage, pernicious anemia, and hemolytic anemia.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Comprehensive Blood Chemistry</a:t>
            </a:r>
          </a:p>
        </p:txBody>
      </p:sp>
      <p:sp>
        <p:nvSpPr>
          <p:cNvPr id="93187" name="Rectangle 3"/>
          <p:cNvSpPr>
            <a:spLocks noGrp="1" noChangeArrowheads="1"/>
          </p:cNvSpPr>
          <p:nvPr>
            <p:ph type="body" idx="1"/>
          </p:nvPr>
        </p:nvSpPr>
        <p:spPr/>
        <p:txBody>
          <a:bodyPr/>
          <a:lstStyle/>
          <a:p>
            <a:r>
              <a:rPr lang="en-US"/>
              <a:t>Alkaline Phosphatase</a:t>
            </a:r>
          </a:p>
          <a:p>
            <a:pPr lvl="1"/>
            <a:r>
              <a:rPr lang="en-US"/>
              <a:t>Reference Range 25-125 units/L	International same</a:t>
            </a:r>
          </a:p>
          <a:p>
            <a:pPr lvl="1"/>
            <a:r>
              <a:rPr lang="en-US"/>
              <a:t>Produced in the cells of bone and the liver with some activity in the kidney, intestine, and placenta.</a:t>
            </a:r>
          </a:p>
          <a:p>
            <a:pPr lvl="1"/>
            <a:r>
              <a:rPr lang="en-US"/>
              <a:t>Decreased levels are sometimes found in hypoadrenia, protein deficiency, malnutrition, and a number of vitamin and mineral deficiencies.</a:t>
            </a:r>
          </a:p>
          <a:p>
            <a:pPr lvl="1"/>
            <a:r>
              <a:rPr lang="en-US"/>
              <a:t>Increased levels are seen extensively as a tumor marker, in bone injury, pregnancy, or skeletal growth (elevated readings).</a:t>
            </a:r>
          </a:p>
          <a:p>
            <a:pPr lvl="1"/>
            <a:r>
              <a:rPr lang="en-US"/>
              <a:t>Children typically have much higher levels than adults due to being in growth phases.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Comprehensive Blood Chemistry</a:t>
            </a:r>
          </a:p>
        </p:txBody>
      </p:sp>
      <p:sp>
        <p:nvSpPr>
          <p:cNvPr id="94211" name="Rectangle 3"/>
          <p:cNvSpPr>
            <a:spLocks noGrp="1" noChangeArrowheads="1"/>
          </p:cNvSpPr>
          <p:nvPr>
            <p:ph type="body" idx="1"/>
          </p:nvPr>
        </p:nvSpPr>
        <p:spPr/>
        <p:txBody>
          <a:bodyPr/>
          <a:lstStyle/>
          <a:p>
            <a:pPr>
              <a:lnSpc>
                <a:spcPct val="90000"/>
              </a:lnSpc>
            </a:pPr>
            <a:r>
              <a:rPr lang="en-US"/>
              <a:t>Protein</a:t>
            </a:r>
          </a:p>
          <a:p>
            <a:pPr lvl="1">
              <a:lnSpc>
                <a:spcPct val="90000"/>
              </a:lnSpc>
            </a:pPr>
            <a:r>
              <a:rPr lang="en-US"/>
              <a:t>Reference Range 6-8.5 g/dL	International 60-85 g/L</a:t>
            </a:r>
          </a:p>
          <a:p>
            <a:pPr lvl="1">
              <a:lnSpc>
                <a:spcPct val="90000"/>
              </a:lnSpc>
            </a:pPr>
            <a:r>
              <a:rPr lang="en-US"/>
              <a:t>Proteins are the most abundant compounds in serum. The protein makeup of the individual is of important diagnostic significance because of proteins involvement in enzymes, hormones and antibodies as well as osmotic pressure balance, maintaining acid-base balance, and as a reserve source of nutrition for the bodies tissues and muscles. The major serum proteins are Albumin and Globulin (alpha1, alpha2, beta and gamma). </a:t>
            </a:r>
          </a:p>
          <a:p>
            <a:pPr lvl="1">
              <a:lnSpc>
                <a:spcPct val="90000"/>
              </a:lnSpc>
            </a:pPr>
            <a:r>
              <a:rPr lang="en-US"/>
              <a:t>Decreased levels may be due to poor nutrition, liver disease, malabsorption, diarrhea, or severe burns. </a:t>
            </a:r>
          </a:p>
          <a:p>
            <a:pPr lvl="1">
              <a:lnSpc>
                <a:spcPct val="90000"/>
              </a:lnSpc>
            </a:pPr>
            <a:r>
              <a:rPr lang="en-US"/>
              <a:t>Increased levels are seen in lupus, liver disease, chronic infections, alcoholism, leukemia, and tuberculosis amongst many others.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Comprehensive Blood Chemistry</a:t>
            </a:r>
          </a:p>
        </p:txBody>
      </p:sp>
      <p:sp>
        <p:nvSpPr>
          <p:cNvPr id="95235" name="Rectangle 3"/>
          <p:cNvSpPr>
            <a:spLocks noGrp="1" noChangeArrowheads="1"/>
          </p:cNvSpPr>
          <p:nvPr>
            <p:ph type="body" idx="1"/>
          </p:nvPr>
        </p:nvSpPr>
        <p:spPr/>
        <p:txBody>
          <a:bodyPr/>
          <a:lstStyle/>
          <a:p>
            <a:r>
              <a:rPr lang="en-US"/>
              <a:t>Albumin</a:t>
            </a:r>
          </a:p>
          <a:p>
            <a:pPr lvl="1"/>
            <a:r>
              <a:rPr lang="en-US"/>
              <a:t>Reference Range 3.5-5.5 g/dL	International 35-55 g/L</a:t>
            </a:r>
          </a:p>
          <a:p>
            <a:pPr lvl="1"/>
            <a:r>
              <a:rPr lang="en-US"/>
              <a:t>Albumin is the major constituent of serum protein (usually over 50%). It is manufactured by the liver from the amino acids taken through the diet. It helps in osmotic pressure regulation, nutrient transport, and waste removal. </a:t>
            </a:r>
          </a:p>
          <a:p>
            <a:pPr lvl="1"/>
            <a:r>
              <a:rPr lang="en-US"/>
              <a:t>Lower levels are seen in poor diets, diarrhea, fever, infection, liver disease, inadequate iron intake, third-degree burns, edemas, or hypocalcemia (low calcium).</a:t>
            </a:r>
          </a:p>
          <a:p>
            <a:pPr lvl="1"/>
            <a:r>
              <a:rPr lang="en-US"/>
              <a:t>High levels are seen in liver disease, shock, dehydration, or multiple myeloma.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Comprehensive Blood Chemistry</a:t>
            </a:r>
          </a:p>
        </p:txBody>
      </p:sp>
      <p:sp>
        <p:nvSpPr>
          <p:cNvPr id="96259" name="Rectangle 3"/>
          <p:cNvSpPr>
            <a:spLocks noGrp="1" noChangeArrowheads="1"/>
          </p:cNvSpPr>
          <p:nvPr>
            <p:ph type="body" idx="1"/>
          </p:nvPr>
        </p:nvSpPr>
        <p:spPr/>
        <p:txBody>
          <a:bodyPr/>
          <a:lstStyle/>
          <a:p>
            <a:r>
              <a:rPr lang="en-US"/>
              <a:t>Globulin</a:t>
            </a:r>
          </a:p>
          <a:p>
            <a:pPr lvl="1"/>
            <a:r>
              <a:rPr lang="en-US"/>
              <a:t>Reference Range 1.9-3.5 g/dL	International 19-35 g/L</a:t>
            </a:r>
          </a:p>
          <a:p>
            <a:pPr lvl="1"/>
            <a:r>
              <a:rPr lang="en-US"/>
              <a:t>Globulin, a larger protein than albumin, is important for its immunologic responses, especially its gamma portion (IgA, IGG, IgM, and IgE). Globulins have many diverse functions such as, the carrier of some hormones, lipids, metals, and antibodies.</a:t>
            </a:r>
          </a:p>
          <a:p>
            <a:pPr lvl="1"/>
            <a:r>
              <a:rPr lang="en-US"/>
              <a:t>Lower levels may be found in immune compromised patients, poor dietary habits, malabsorption, and liver or kidney disease.</a:t>
            </a:r>
          </a:p>
          <a:p>
            <a:pPr lvl="1"/>
            <a:r>
              <a:rPr lang="en-US"/>
              <a:t>When chronic infections, liver disease, rheumatoid arthritis, myelomas, and lupus are present, elevated levels are seen.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Comprehensive Blood Chemistry</a:t>
            </a:r>
          </a:p>
        </p:txBody>
      </p:sp>
      <p:sp>
        <p:nvSpPr>
          <p:cNvPr id="97283" name="Rectangle 3"/>
          <p:cNvSpPr>
            <a:spLocks noGrp="1" noChangeArrowheads="1"/>
          </p:cNvSpPr>
          <p:nvPr>
            <p:ph type="body" idx="1"/>
          </p:nvPr>
        </p:nvSpPr>
        <p:spPr/>
        <p:txBody>
          <a:bodyPr/>
          <a:lstStyle/>
          <a:p>
            <a:r>
              <a:rPr lang="en-US"/>
              <a:t>GGT – Gamma Glutamyltransferase</a:t>
            </a:r>
          </a:p>
          <a:p>
            <a:pPr lvl="1"/>
            <a:r>
              <a:rPr lang="en-US"/>
              <a:t>Reference Range 5-50 U/L	International same</a:t>
            </a:r>
          </a:p>
          <a:p>
            <a:pPr lvl="1"/>
            <a:r>
              <a:rPr lang="en-US"/>
              <a:t>GGT is believed to be involved in the transport of amino acids and peptides into cells as well as glutathione metabolism. GGT is mainly found in liver cells and, as such, is extremely sensitive to alcohol use. </a:t>
            </a:r>
          </a:p>
          <a:p>
            <a:pPr lvl="1"/>
            <a:r>
              <a:rPr lang="en-US"/>
              <a:t>Decreased levels can be found in hypothyroidism, hypothalamic malfunction, and low levels of magnesium.</a:t>
            </a:r>
          </a:p>
          <a:p>
            <a:pPr lvl="1"/>
            <a:r>
              <a:rPr lang="en-US"/>
              <a:t>Elevated levels may be found in liver disease, alcoholism, bile-duct obstruction, cholangitis, drug abuse, and in some cases excessive magnesium ingestion.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Comprehensive Blood Chemistry</a:t>
            </a:r>
          </a:p>
        </p:txBody>
      </p:sp>
      <p:sp>
        <p:nvSpPr>
          <p:cNvPr id="98307" name="Rectangle 3"/>
          <p:cNvSpPr>
            <a:spLocks noGrp="1" noChangeArrowheads="1"/>
          </p:cNvSpPr>
          <p:nvPr>
            <p:ph type="body" idx="1"/>
          </p:nvPr>
        </p:nvSpPr>
        <p:spPr/>
        <p:txBody>
          <a:bodyPr/>
          <a:lstStyle/>
          <a:p>
            <a:pPr>
              <a:lnSpc>
                <a:spcPct val="90000"/>
              </a:lnSpc>
            </a:pPr>
            <a:r>
              <a:rPr lang="en-US" sz="2000"/>
              <a:t>sGOT – AST – Aspartate Aminotransferase</a:t>
            </a:r>
          </a:p>
          <a:p>
            <a:pPr lvl="1">
              <a:lnSpc>
                <a:spcPct val="90000"/>
              </a:lnSpc>
            </a:pPr>
            <a:r>
              <a:rPr lang="en-US" sz="1800"/>
              <a:t>Reference Range 5-40 U/L	International Same</a:t>
            </a:r>
          </a:p>
          <a:p>
            <a:pPr lvl="1">
              <a:lnSpc>
                <a:spcPct val="90000"/>
              </a:lnSpc>
            </a:pPr>
            <a:r>
              <a:rPr lang="en-US" sz="1800"/>
              <a:t>An enzyme found primarily in the liver, heart, kidney, pancreas, and muscles.</a:t>
            </a:r>
          </a:p>
          <a:p>
            <a:pPr lvl="1">
              <a:lnSpc>
                <a:spcPct val="90000"/>
              </a:lnSpc>
            </a:pPr>
            <a:r>
              <a:rPr lang="en-US" sz="1800"/>
              <a:t>Decreased levels can be found in Vitamin B deficiency and pregnancy.</a:t>
            </a:r>
          </a:p>
          <a:p>
            <a:pPr lvl="1">
              <a:lnSpc>
                <a:spcPct val="90000"/>
              </a:lnSpc>
            </a:pPr>
            <a:r>
              <a:rPr lang="en-US" sz="1800"/>
              <a:t>Elevated in tissue damage, especially heart and liver.</a:t>
            </a:r>
          </a:p>
          <a:p>
            <a:pPr>
              <a:lnSpc>
                <a:spcPct val="90000"/>
              </a:lnSpc>
            </a:pPr>
            <a:r>
              <a:rPr lang="en-US" sz="2000"/>
              <a:t>sGPT – ALT – Alanine Aminotransferase</a:t>
            </a:r>
          </a:p>
          <a:p>
            <a:pPr lvl="1">
              <a:lnSpc>
                <a:spcPct val="90000"/>
              </a:lnSpc>
            </a:pPr>
            <a:r>
              <a:rPr lang="en-US" sz="1800"/>
              <a:t>Reference Range 5-40 U/L	International Same</a:t>
            </a:r>
          </a:p>
          <a:p>
            <a:pPr lvl="1">
              <a:lnSpc>
                <a:spcPct val="90000"/>
              </a:lnSpc>
            </a:pPr>
            <a:r>
              <a:rPr lang="en-US" sz="1800"/>
              <a:t>An enzyme found primarily in the liver but also in the heart and other tissues. It is more useful in diagnosing liver function than sGOT levels are.</a:t>
            </a:r>
          </a:p>
          <a:p>
            <a:pPr lvl="1">
              <a:lnSpc>
                <a:spcPct val="90000"/>
              </a:lnSpc>
            </a:pPr>
            <a:r>
              <a:rPr lang="en-US" sz="1800"/>
              <a:t>Decreased sGPT in combination with increased cholesterol levels is seen in congested liver cases.</a:t>
            </a:r>
          </a:p>
          <a:p>
            <a:pPr lvl="1">
              <a:lnSpc>
                <a:spcPct val="90000"/>
              </a:lnSpc>
            </a:pPr>
            <a:r>
              <a:rPr lang="en-US" sz="1800"/>
              <a:t>Increased levels are seen in mononucleosis, alcoholism, liver damage, kidney infection, chemical pollutants, or myocardial infarction.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Comprehensive Blood Chemistry</a:t>
            </a:r>
          </a:p>
        </p:txBody>
      </p:sp>
      <p:sp>
        <p:nvSpPr>
          <p:cNvPr id="99331" name="Rectangle 3"/>
          <p:cNvSpPr>
            <a:spLocks noGrp="1" noChangeArrowheads="1"/>
          </p:cNvSpPr>
          <p:nvPr>
            <p:ph type="body" idx="1"/>
          </p:nvPr>
        </p:nvSpPr>
        <p:spPr/>
        <p:txBody>
          <a:bodyPr/>
          <a:lstStyle/>
          <a:p>
            <a:r>
              <a:rPr lang="en-US"/>
              <a:t>Sodium</a:t>
            </a:r>
          </a:p>
          <a:p>
            <a:pPr lvl="1"/>
            <a:r>
              <a:rPr lang="en-US"/>
              <a:t>Reference Range 135-145 mEq/L		International same</a:t>
            </a:r>
          </a:p>
          <a:p>
            <a:pPr lvl="1"/>
            <a:r>
              <a:rPr lang="en-US"/>
              <a:t>Sodium is the most abundant cation in the blood and its chief base. It functions in the body to maintain osmotic pressure, acid-base balance and to transmit nerve impulses. </a:t>
            </a:r>
          </a:p>
          <a:p>
            <a:pPr lvl="1"/>
            <a:r>
              <a:rPr lang="en-US"/>
              <a:t>Decreased levels are seen in severe burns, congestive heart failure, excessive fluid loss, Addison's disease, severe nephritis, pyloric obstruction, malabsorption, diabetic acidosis, diuretics, edema, and hypothyroidism.</a:t>
            </a:r>
          </a:p>
          <a:p>
            <a:pPr lvl="1"/>
            <a:r>
              <a:rPr lang="en-US"/>
              <a:t>Increased levels are associated with dehydration, Conn's syndrome, primary aldosteronism, coma, Cushing's disease, diabetes insipidus, and tracheobronchitis.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Comprehensive Blood Chemistry</a:t>
            </a:r>
          </a:p>
        </p:txBody>
      </p:sp>
      <p:sp>
        <p:nvSpPr>
          <p:cNvPr id="100355" name="Rectangle 3"/>
          <p:cNvSpPr>
            <a:spLocks noGrp="1" noChangeArrowheads="1"/>
          </p:cNvSpPr>
          <p:nvPr>
            <p:ph type="body" idx="1"/>
          </p:nvPr>
        </p:nvSpPr>
        <p:spPr/>
        <p:txBody>
          <a:bodyPr/>
          <a:lstStyle/>
          <a:p>
            <a:r>
              <a:rPr lang="en-US"/>
              <a:t>Potassium</a:t>
            </a:r>
          </a:p>
          <a:p>
            <a:pPr lvl="1"/>
            <a:r>
              <a:rPr lang="en-US"/>
              <a:t>Reference Range 3.5-5.5 mEq/L		International same</a:t>
            </a:r>
          </a:p>
          <a:p>
            <a:pPr lvl="1"/>
            <a:r>
              <a:rPr lang="en-US"/>
              <a:t>Potassium deficiencies may impair nerve and muscle function as well as lead to heart arythmiaas, hypertension, and depression. Deficiencies are commonly found in people with poor dietary habits especially those with high refined carbohydrate levels.</a:t>
            </a:r>
          </a:p>
          <a:p>
            <a:pPr lvl="1"/>
            <a:r>
              <a:rPr lang="en-US"/>
              <a:t>Elevated T-wave heart block, flattened P wave. Cardiac arrest may occur without any warning other than ECG changes. Renal glomerular disease. Adrenocortical insufficiency. Diabetic ketoacidosis. Excessive intravenous potassium therapy. Sepsis. Panhypopituitarism. In vitro hemolysis. Observe for neuromuscular changes.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5" name="Rectangle 7"/>
          <p:cNvSpPr>
            <a:spLocks noGrp="1" noChangeArrowheads="1"/>
          </p:cNvSpPr>
          <p:nvPr>
            <p:ph type="title"/>
          </p:nvPr>
        </p:nvSpPr>
        <p:spPr/>
        <p:txBody>
          <a:bodyPr/>
          <a:lstStyle/>
          <a:p>
            <a:r>
              <a:rPr lang="en-US"/>
              <a:t>Comprehensive Blood Chemistry</a:t>
            </a:r>
          </a:p>
        </p:txBody>
      </p:sp>
      <p:sp>
        <p:nvSpPr>
          <p:cNvPr id="53257" name="Rectangle 9"/>
          <p:cNvSpPr>
            <a:spLocks noGrp="1" noChangeArrowheads="1"/>
          </p:cNvSpPr>
          <p:nvPr>
            <p:ph type="body" idx="1"/>
          </p:nvPr>
        </p:nvSpPr>
        <p:spPr/>
        <p:txBody>
          <a:bodyPr/>
          <a:lstStyle/>
          <a:p>
            <a:r>
              <a:rPr lang="en-US" dirty="0"/>
              <a:t>In the U.S. </a:t>
            </a:r>
            <a:r>
              <a:rPr lang="en-US" dirty="0" smtClean="0"/>
              <a:t>and Australia alone </a:t>
            </a:r>
            <a:r>
              <a:rPr lang="en-US" dirty="0"/>
              <a:t>there are over 150 million blood chemistries performed every year.</a:t>
            </a:r>
          </a:p>
          <a:p>
            <a:r>
              <a:rPr lang="en-US" dirty="0"/>
              <a:t>Of that only 1-2% are what could be considered comprehensive.</a:t>
            </a:r>
          </a:p>
          <a:p>
            <a:r>
              <a:rPr lang="en-US" dirty="0"/>
              <a:t>Most blood chemistries are run to look at a specific array of analytes depending on the condition the health care practitioner is concerned with.</a:t>
            </a:r>
          </a:p>
          <a:p>
            <a:r>
              <a:rPr lang="en-US" dirty="0"/>
              <a:t>This often times leads to missing co-morbidities.</a:t>
            </a:r>
          </a:p>
          <a:p>
            <a:r>
              <a:rPr lang="en-US" dirty="0"/>
              <a:t>The amount of information that can be culled from a correctly ordered blood chemistry is enormous.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t>Comprehensive Blood Chemistry</a:t>
            </a:r>
          </a:p>
        </p:txBody>
      </p:sp>
      <p:sp>
        <p:nvSpPr>
          <p:cNvPr id="101379" name="Rectangle 3"/>
          <p:cNvSpPr>
            <a:spLocks noGrp="1" noChangeArrowheads="1"/>
          </p:cNvSpPr>
          <p:nvPr>
            <p:ph type="body" idx="1"/>
          </p:nvPr>
        </p:nvSpPr>
        <p:spPr/>
        <p:txBody>
          <a:bodyPr/>
          <a:lstStyle/>
          <a:p>
            <a:pPr>
              <a:lnSpc>
                <a:spcPct val="90000"/>
              </a:lnSpc>
            </a:pPr>
            <a:r>
              <a:rPr lang="en-US"/>
              <a:t>CO2 – Bicarbonate</a:t>
            </a:r>
          </a:p>
          <a:p>
            <a:pPr lvl="1">
              <a:lnSpc>
                <a:spcPct val="90000"/>
              </a:lnSpc>
            </a:pPr>
            <a:r>
              <a:rPr lang="en-US"/>
              <a:t>Reference Range 20-32 mEq/L	International same</a:t>
            </a:r>
          </a:p>
          <a:p>
            <a:pPr lvl="1">
              <a:lnSpc>
                <a:spcPct val="90000"/>
              </a:lnSpc>
            </a:pPr>
            <a:r>
              <a:rPr lang="en-US"/>
              <a:t>Bicarbonates are one of the main electrolytes in the blood stream along with sodium, potassium, and chlorides.</a:t>
            </a:r>
          </a:p>
          <a:p>
            <a:pPr lvl="1">
              <a:lnSpc>
                <a:spcPct val="90000"/>
              </a:lnSpc>
            </a:pPr>
            <a:r>
              <a:rPr lang="en-US"/>
              <a:t>Low readings are found in primary metabolic acidosis, as from diabetic ketoacidosis, uremia, starvation, lactic acidosis, alcoholic ketosis, salicylate ingestion. Primary respiratory alkalosis, as from CNS stimulation, salicylate ingestion, psychogenics hyperventilation, arterial hypoxemia.</a:t>
            </a:r>
          </a:p>
          <a:p>
            <a:pPr lvl="1">
              <a:lnSpc>
                <a:spcPct val="90000"/>
              </a:lnSpc>
            </a:pPr>
            <a:r>
              <a:rPr lang="en-US"/>
              <a:t>High results are found in primary metabolic alkalosis, as from vomiting, gastric suction, diuretic therapy, hypokalemia. Primary respiratory acidosis, as from chronic pulmonary disease, airway obstruction, respiratory center depression, pulmonary emphysema.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Comprehensive Blood Chemistry</a:t>
            </a:r>
          </a:p>
        </p:txBody>
      </p:sp>
      <p:sp>
        <p:nvSpPr>
          <p:cNvPr id="102403" name="Rectangle 3"/>
          <p:cNvSpPr>
            <a:spLocks noGrp="1" noChangeArrowheads="1"/>
          </p:cNvSpPr>
          <p:nvPr>
            <p:ph type="body" idx="1"/>
          </p:nvPr>
        </p:nvSpPr>
        <p:spPr/>
        <p:txBody>
          <a:bodyPr/>
          <a:lstStyle/>
          <a:p>
            <a:r>
              <a:rPr lang="en-US"/>
              <a:t>Chloride</a:t>
            </a:r>
          </a:p>
          <a:p>
            <a:pPr lvl="1"/>
            <a:r>
              <a:rPr lang="en-US"/>
              <a:t>Reference Range 96-109 mEq/L	International same</a:t>
            </a:r>
          </a:p>
          <a:p>
            <a:pPr lvl="1"/>
            <a:r>
              <a:rPr lang="en-US"/>
              <a:t>Chloride's significance relates to its maintenance of cellular integrity through its influence on osmotic pressure. It also helps monitor acid-base balance and water balance.</a:t>
            </a:r>
          </a:p>
          <a:p>
            <a:pPr lvl="1"/>
            <a:r>
              <a:rPr lang="en-US"/>
              <a:t>Decreased levels with decreased serum albumin may indicate water deficiency (edema) or overhydration with normal to elevated albumin</a:t>
            </a:r>
          </a:p>
          <a:p>
            <a:pPr lvl="1"/>
            <a:r>
              <a:rPr lang="en-US"/>
              <a:t>Elevated levels are related to acidosis as well as excessive water crossing the cell membrane which is often found in dehydration states.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Comprehensive Blood Chemistry</a:t>
            </a:r>
          </a:p>
        </p:txBody>
      </p:sp>
      <p:sp>
        <p:nvSpPr>
          <p:cNvPr id="103427" name="Rectangle 3"/>
          <p:cNvSpPr>
            <a:spLocks noGrp="1" noChangeArrowheads="1"/>
          </p:cNvSpPr>
          <p:nvPr>
            <p:ph type="body" idx="1"/>
          </p:nvPr>
        </p:nvSpPr>
        <p:spPr/>
        <p:txBody>
          <a:bodyPr/>
          <a:lstStyle/>
          <a:p>
            <a:r>
              <a:rPr lang="en-US"/>
              <a:t>Calcium</a:t>
            </a:r>
          </a:p>
          <a:p>
            <a:pPr lvl="1"/>
            <a:r>
              <a:rPr lang="en-US"/>
              <a:t>Reference Range 8.5-10.8 mg/dL   International 2.12-2.7 mmol/L</a:t>
            </a:r>
          </a:p>
          <a:p>
            <a:pPr lvl="1"/>
            <a:r>
              <a:rPr lang="en-US"/>
              <a:t>Calcium is an important mineral used by the body to build bone, control the cardiac muscle as well as cellular membrane health and blood clotting. </a:t>
            </a:r>
          </a:p>
          <a:p>
            <a:pPr lvl="1"/>
            <a:r>
              <a:rPr lang="en-US"/>
              <a:t>Low levels may be indicative of hypoparathyroidism,  hypoalbuminemia, chronic renal disease, acutepancreatits, vitamin D deficiency (rickets, osteomalacia), and malnutrition.</a:t>
            </a:r>
          </a:p>
          <a:p>
            <a:pPr lvl="1"/>
            <a:r>
              <a:rPr lang="en-US"/>
              <a:t>High levels may be due to hyperparathyroidism, sarcoidosis, thiazide therapy, and thyrotoxicosis.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Comprehensive Blood Chemistry</a:t>
            </a:r>
          </a:p>
        </p:txBody>
      </p:sp>
      <p:sp>
        <p:nvSpPr>
          <p:cNvPr id="104451" name="Rectangle 3"/>
          <p:cNvSpPr>
            <a:spLocks noGrp="1" noChangeArrowheads="1"/>
          </p:cNvSpPr>
          <p:nvPr>
            <p:ph type="body" idx="1"/>
          </p:nvPr>
        </p:nvSpPr>
        <p:spPr/>
        <p:txBody>
          <a:bodyPr/>
          <a:lstStyle/>
          <a:p>
            <a:pPr>
              <a:lnSpc>
                <a:spcPct val="90000"/>
              </a:lnSpc>
            </a:pPr>
            <a:r>
              <a:rPr lang="en-US"/>
              <a:t>Phosphorus</a:t>
            </a:r>
          </a:p>
          <a:p>
            <a:pPr lvl="1">
              <a:lnSpc>
                <a:spcPct val="90000"/>
              </a:lnSpc>
            </a:pPr>
            <a:r>
              <a:rPr lang="en-US"/>
              <a:t>Reference Range 2.5-4.5 mg/dL	International .97-1.45 mmol/L</a:t>
            </a:r>
          </a:p>
          <a:p>
            <a:pPr lvl="1">
              <a:lnSpc>
                <a:spcPct val="90000"/>
              </a:lnSpc>
            </a:pPr>
            <a:r>
              <a:rPr lang="en-US"/>
              <a:t>Phosphorus is another important mineral found in the body mostly associated with calcium but also to a lesser extent to magnesium.</a:t>
            </a:r>
          </a:p>
          <a:p>
            <a:pPr lvl="1">
              <a:lnSpc>
                <a:spcPct val="90000"/>
              </a:lnSpc>
            </a:pPr>
            <a:r>
              <a:rPr lang="en-US"/>
              <a:t>Low results may be due to hyperparathyroidism (primary), vitamin D deficiency, malabsorption, administration of glucose (hyperalimentation), hyperinsulinism, loss of phosphate in urine as in Fanconi's syndrome, insulin treatment of diabetic ketoacidosis, rickets and Sprue steatorrhea.</a:t>
            </a:r>
          </a:p>
          <a:p>
            <a:pPr lvl="1">
              <a:lnSpc>
                <a:spcPct val="90000"/>
              </a:lnSpc>
            </a:pPr>
            <a:r>
              <a:rPr lang="en-US"/>
              <a:t>Renal insufficiency, hypoparathyroidism and childhood may cause elevated serum phosphorus as well as excess vitamin D intake or a high calcium diet. Often times phosphorus excess is inversely related to calcium. Excessive cola intake (phosphoric acid) may also increase serum phosphorus levels.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Comprehensive Blood Chemistry</a:t>
            </a:r>
          </a:p>
        </p:txBody>
      </p:sp>
      <p:sp>
        <p:nvSpPr>
          <p:cNvPr id="105475" name="Rectangle 3"/>
          <p:cNvSpPr>
            <a:spLocks noGrp="1" noChangeArrowheads="1"/>
          </p:cNvSpPr>
          <p:nvPr>
            <p:ph type="body" idx="1"/>
          </p:nvPr>
        </p:nvSpPr>
        <p:spPr/>
        <p:txBody>
          <a:bodyPr/>
          <a:lstStyle/>
          <a:p>
            <a:r>
              <a:rPr lang="en-US"/>
              <a:t>Cholesterol</a:t>
            </a:r>
          </a:p>
          <a:p>
            <a:pPr lvl="1"/>
            <a:r>
              <a:rPr lang="en-US"/>
              <a:t>Reference Range 140-240 mg/dL International 3.6-6.2 mmol/L</a:t>
            </a:r>
          </a:p>
          <a:p>
            <a:pPr lvl="1"/>
            <a:r>
              <a:rPr lang="en-US"/>
              <a:t>Cholesterol is a fat found in the blood that has been discussed as a risk factor, when low, for depression and stroke, when elevated, to an increased risk of cardiovascular disease.</a:t>
            </a:r>
          </a:p>
          <a:p>
            <a:pPr lvl="1"/>
            <a:r>
              <a:rPr lang="en-US"/>
              <a:t>Low levels may be caused by liver insufficiency, malnutrition, hyperthyroidism, chronic anemia, Waldenstrom's macroglobulinemia, and thyroiditis.</a:t>
            </a:r>
          </a:p>
          <a:p>
            <a:pPr lvl="1"/>
            <a:r>
              <a:rPr lang="en-US"/>
              <a:t>High levels may be caused by familial (hereditary) hypercholesterolemia, biliary obstruction, nephrotic syndrome, hypothyroidism, and pregnancy.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Comprehensive Blood Chemistry</a:t>
            </a:r>
          </a:p>
        </p:txBody>
      </p:sp>
      <p:sp>
        <p:nvSpPr>
          <p:cNvPr id="106499" name="Rectangle 3"/>
          <p:cNvSpPr>
            <a:spLocks noGrp="1" noChangeArrowheads="1"/>
          </p:cNvSpPr>
          <p:nvPr>
            <p:ph type="body" idx="1"/>
          </p:nvPr>
        </p:nvSpPr>
        <p:spPr/>
        <p:txBody>
          <a:bodyPr/>
          <a:lstStyle/>
          <a:p>
            <a:pPr>
              <a:lnSpc>
                <a:spcPct val="90000"/>
              </a:lnSpc>
            </a:pPr>
            <a:r>
              <a:rPr lang="en-US" sz="2000"/>
              <a:t>LDL – Low Density Lipoprotein</a:t>
            </a:r>
          </a:p>
          <a:p>
            <a:pPr lvl="1">
              <a:lnSpc>
                <a:spcPct val="90000"/>
              </a:lnSpc>
            </a:pPr>
            <a:r>
              <a:rPr lang="en-US" sz="1800"/>
              <a:t>Reference Range 62-130 mg/dL	International 1.6-3.3</a:t>
            </a:r>
          </a:p>
          <a:p>
            <a:pPr lvl="1">
              <a:lnSpc>
                <a:spcPct val="90000"/>
              </a:lnSpc>
            </a:pPr>
            <a:r>
              <a:rPr lang="en-US" sz="1800"/>
              <a:t>LDL is the cholesterol rich remnants of the lipid transport vehicle VLDL (very-low density lipoproteins). There have been many studies showing correlations between high levels of LDL and arterial artherosclerosis. Due to the expense of direct LDL measurement, a calculation known as the Friedewald formula is used (Total Cholesterol - HDL Cholesterol - Triglycerides/5). When Triglyceride levels are greater than 400, this method is not accurate. </a:t>
            </a:r>
          </a:p>
          <a:p>
            <a:pPr lvl="1">
              <a:lnSpc>
                <a:spcPct val="90000"/>
              </a:lnSpc>
            </a:pPr>
            <a:r>
              <a:rPr lang="en-US" sz="1800"/>
              <a:t>Decreased levels are associated with Tangier disease, Apo-C-II deficiency, hyperthyroidism, chronic anemias, hepatocellular disease, Reye's syndrome, acute stress, inflammatory joint disease, and chronic pulmonary disease.</a:t>
            </a:r>
          </a:p>
          <a:p>
            <a:pPr lvl="1">
              <a:lnSpc>
                <a:spcPct val="90000"/>
              </a:lnSpc>
            </a:pPr>
            <a:r>
              <a:rPr lang="en-US" sz="1800"/>
              <a:t>Increased levels are seen in high cholesterol diets, nephrotic syndromes, multiple myeloma, hepatic obstruction or disease, anorexia nervosa, diabetes, chronic renal failure, and premature coronary heart disease.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Comprehensive Blood Chemistry</a:t>
            </a:r>
          </a:p>
        </p:txBody>
      </p:sp>
      <p:sp>
        <p:nvSpPr>
          <p:cNvPr id="107523" name="Rectangle 3"/>
          <p:cNvSpPr>
            <a:spLocks noGrp="1" noChangeArrowheads="1"/>
          </p:cNvSpPr>
          <p:nvPr>
            <p:ph type="body" idx="1"/>
          </p:nvPr>
        </p:nvSpPr>
        <p:spPr/>
        <p:txBody>
          <a:bodyPr/>
          <a:lstStyle/>
          <a:p>
            <a:r>
              <a:rPr lang="en-US"/>
              <a:t>HDL – High Density Lipoprotein</a:t>
            </a:r>
          </a:p>
          <a:p>
            <a:pPr lvl="1"/>
            <a:r>
              <a:rPr lang="en-US"/>
              <a:t>Reference Range 35-85 mg/dL	International .9-2.2</a:t>
            </a:r>
          </a:p>
          <a:p>
            <a:pPr lvl="1"/>
            <a:r>
              <a:rPr lang="en-US"/>
              <a:t>HDL cholesterol is also known as the good cholesterol as it helps to remove excess cholesterol from the tissues.  According to the Framingham Heart Study, individuals with high levels of HDL were at lower risk of CVD than those with lower levels.</a:t>
            </a:r>
          </a:p>
          <a:p>
            <a:pPr lvl="1"/>
            <a:r>
              <a:rPr lang="en-US"/>
              <a:t>Important ratios include HDL/Cholesterol </a:t>
            </a:r>
          </a:p>
          <a:p>
            <a:pPr lvl="2"/>
            <a:r>
              <a:rPr lang="en-US"/>
              <a:t>0.24 or higher is considered ideal</a:t>
            </a:r>
          </a:p>
          <a:p>
            <a:pPr lvl="2"/>
            <a:r>
              <a:rPr lang="en-US"/>
              <a:t>under 0.24 - low</a:t>
            </a:r>
          </a:p>
          <a:p>
            <a:pPr lvl="2"/>
            <a:r>
              <a:rPr lang="en-US"/>
              <a:t>less than 0.10 - very dangerous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Comprehensive Blood Chemistry</a:t>
            </a:r>
          </a:p>
        </p:txBody>
      </p:sp>
      <p:sp>
        <p:nvSpPr>
          <p:cNvPr id="109571" name="Rectangle 3"/>
          <p:cNvSpPr>
            <a:spLocks noGrp="1" noChangeArrowheads="1"/>
          </p:cNvSpPr>
          <p:nvPr>
            <p:ph type="body" idx="1"/>
          </p:nvPr>
        </p:nvSpPr>
        <p:spPr/>
        <p:txBody>
          <a:bodyPr/>
          <a:lstStyle/>
          <a:p>
            <a:r>
              <a:rPr lang="en-US"/>
              <a:t>Triglycerides</a:t>
            </a:r>
          </a:p>
          <a:p>
            <a:pPr lvl="1"/>
            <a:r>
              <a:rPr lang="en-US"/>
              <a:t>Reference Range 25-150mg/dL	International .28-1.7</a:t>
            </a:r>
          </a:p>
          <a:p>
            <a:pPr lvl="1"/>
            <a:r>
              <a:rPr lang="en-US"/>
              <a:t>Triglycerides is where most of the stored fat in the body resides. </a:t>
            </a:r>
          </a:p>
          <a:p>
            <a:pPr lvl="1"/>
            <a:r>
              <a:rPr lang="en-US"/>
              <a:t>Low triglycerides may be indicative of low levels of essential fatty acids.</a:t>
            </a:r>
          </a:p>
          <a:p>
            <a:pPr lvl="1"/>
            <a:r>
              <a:rPr lang="en-US"/>
              <a:t>While high triglycerides are clearly associated with coronary heart disease, it is also been shown to be responsive to dietary changes.</a:t>
            </a:r>
          </a:p>
          <a:p>
            <a:pPr lvl="1"/>
            <a:r>
              <a:rPr lang="en-US"/>
              <a:t>Elevated triglycerides are far more destructive than elevated cholesterol levels and should be aggressively dealt with.</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Comprehensive Blood Chemistry</a:t>
            </a:r>
          </a:p>
        </p:txBody>
      </p:sp>
      <p:sp>
        <p:nvSpPr>
          <p:cNvPr id="110595" name="Rectangle 3"/>
          <p:cNvSpPr>
            <a:spLocks noGrp="1" noChangeArrowheads="1"/>
          </p:cNvSpPr>
          <p:nvPr>
            <p:ph type="body" idx="1"/>
          </p:nvPr>
        </p:nvSpPr>
        <p:spPr/>
        <p:txBody>
          <a:bodyPr/>
          <a:lstStyle/>
          <a:p>
            <a:r>
              <a:rPr lang="en-US"/>
              <a:t>LDH – Lactic Dehydrogenase</a:t>
            </a:r>
          </a:p>
          <a:p>
            <a:pPr lvl="1"/>
            <a:r>
              <a:rPr lang="en-US"/>
              <a:t>Reference Range 100-240 U/L	International same</a:t>
            </a:r>
          </a:p>
          <a:p>
            <a:pPr lvl="1"/>
            <a:r>
              <a:rPr lang="en-US"/>
              <a:t>Lactic acid dehydrogenase is an intracellular enzyme found primarily in the kidney, heart, skeletal muscle, brain, liver, and lungs. </a:t>
            </a:r>
          </a:p>
          <a:p>
            <a:pPr lvl="1"/>
            <a:r>
              <a:rPr lang="en-US"/>
              <a:t>Decreased levels of the enzyme may be seen in cases of malnutrition, hypoglycemia, adrenal exhaustion, or low tissue or organ activity.</a:t>
            </a:r>
          </a:p>
          <a:p>
            <a:pPr lvl="1"/>
            <a:r>
              <a:rPr lang="en-US"/>
              <a:t>Increases are usually found in cellular death and/or leakage from the cell.  In some cases it can be useful in confirming myocardial or pulmonary infarction (only in relation to other tests).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Comprehensive Blood Chemistry</a:t>
            </a:r>
          </a:p>
        </p:txBody>
      </p:sp>
      <p:sp>
        <p:nvSpPr>
          <p:cNvPr id="112643" name="Rectangle 3"/>
          <p:cNvSpPr>
            <a:spLocks noGrp="1" noChangeArrowheads="1"/>
          </p:cNvSpPr>
          <p:nvPr>
            <p:ph type="body" idx="1"/>
          </p:nvPr>
        </p:nvSpPr>
        <p:spPr/>
        <p:txBody>
          <a:bodyPr/>
          <a:lstStyle/>
          <a:p>
            <a:r>
              <a:rPr lang="en-US"/>
              <a:t>TSH – Thyroid Stimulating Hormone</a:t>
            </a:r>
          </a:p>
          <a:p>
            <a:pPr lvl="1"/>
            <a:r>
              <a:rPr lang="en-US"/>
              <a:t>Reference Range 1.1-2.5 mIU/L	International same</a:t>
            </a:r>
          </a:p>
          <a:p>
            <a:pPr lvl="1"/>
            <a:r>
              <a:rPr lang="en-US"/>
              <a:t>TSH, produced by the anterior pituitary gland, causes the release and distribution of stored thyroid hormones. When T4 and T3 are too high, TSH secretion decreases. When T4 and T3 are low, TSH secretion increases. </a:t>
            </a:r>
          </a:p>
          <a:p>
            <a:pPr lvl="1"/>
            <a:r>
              <a:rPr lang="en-US"/>
              <a:t>Decreased levels of TSH are seen in hyperthyroidism and secondary and tertiary hypothyroidism.</a:t>
            </a:r>
          </a:p>
          <a:p>
            <a:pPr lvl="1"/>
            <a:r>
              <a:rPr lang="en-US"/>
              <a:t>Increased TSH levels are seen in primary hypothyroidism, thyrotropin producing tumors, and thyrotoxicosis.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Comprehensive Blood Chemistry</a:t>
            </a:r>
          </a:p>
        </p:txBody>
      </p:sp>
      <p:sp>
        <p:nvSpPr>
          <p:cNvPr id="87043" name="Rectangle 3"/>
          <p:cNvSpPr>
            <a:spLocks noGrp="1" noChangeArrowheads="1"/>
          </p:cNvSpPr>
          <p:nvPr>
            <p:ph type="body" idx="1"/>
          </p:nvPr>
        </p:nvSpPr>
        <p:spPr/>
        <p:txBody>
          <a:bodyPr/>
          <a:lstStyle/>
          <a:p>
            <a:r>
              <a:rPr lang="en-US"/>
              <a:t>Today’s goal is to go over each element within each test we will be working with.</a:t>
            </a:r>
          </a:p>
          <a:p>
            <a:r>
              <a:rPr lang="en-US"/>
              <a:t>We will start with the comprehensive blood chemistry and continue on with amino acids, organic acids, fatty acids, toxicity testing and heavy metals and trace mineral.</a:t>
            </a:r>
          </a:p>
          <a:p>
            <a:endParaRPr lang="en-US"/>
          </a:p>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Comprehensive Blood Chemistry</a:t>
            </a:r>
          </a:p>
        </p:txBody>
      </p:sp>
      <p:sp>
        <p:nvSpPr>
          <p:cNvPr id="113667" name="Rectangle 3"/>
          <p:cNvSpPr>
            <a:spLocks noGrp="1" noChangeArrowheads="1"/>
          </p:cNvSpPr>
          <p:nvPr>
            <p:ph type="body" idx="1"/>
          </p:nvPr>
        </p:nvSpPr>
        <p:spPr/>
        <p:txBody>
          <a:bodyPr/>
          <a:lstStyle/>
          <a:p>
            <a:r>
              <a:rPr lang="en-US"/>
              <a:t>T4 – Thyroxine</a:t>
            </a:r>
          </a:p>
          <a:p>
            <a:pPr lvl="1"/>
            <a:r>
              <a:rPr lang="en-US"/>
              <a:t>Reference Range 4-12 </a:t>
            </a:r>
            <a:r>
              <a:rPr lang="en-US">
                <a:cs typeface="Arial" charset="0"/>
              </a:rPr>
              <a:t>µg/dL	International 50-150 nmol/L</a:t>
            </a:r>
          </a:p>
          <a:p>
            <a:pPr lvl="1"/>
            <a:r>
              <a:rPr lang="en-US"/>
              <a:t>Thyroxine is the thyroid hormone that contains four atoms of iodine. It is used to evaluate thyroid function. It is the direct measurement of total T4 concentration in the blood serum.</a:t>
            </a:r>
          </a:p>
          <a:p>
            <a:pPr lvl="1"/>
            <a:r>
              <a:rPr lang="en-US"/>
              <a:t>Low levels can be found in hypothyroidism, cirrhosis, malnutrition, and chronic thyroiditis.</a:t>
            </a:r>
          </a:p>
          <a:p>
            <a:pPr lvl="1"/>
            <a:r>
              <a:rPr lang="en-US"/>
              <a:t>Increased levels are found in hyperthyroidism, acute thyroiditis, and hepatitis.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Comprehensive Blood Chemistry</a:t>
            </a:r>
          </a:p>
        </p:txBody>
      </p:sp>
      <p:sp>
        <p:nvSpPr>
          <p:cNvPr id="114691" name="Rectangle 3"/>
          <p:cNvSpPr>
            <a:spLocks noGrp="1" noChangeArrowheads="1"/>
          </p:cNvSpPr>
          <p:nvPr>
            <p:ph type="body" idx="1"/>
          </p:nvPr>
        </p:nvSpPr>
        <p:spPr/>
        <p:txBody>
          <a:bodyPr/>
          <a:lstStyle/>
          <a:p>
            <a:r>
              <a:rPr lang="en-US"/>
              <a:t>Free T4</a:t>
            </a:r>
          </a:p>
          <a:p>
            <a:pPr lvl="1"/>
            <a:r>
              <a:rPr lang="en-US"/>
              <a:t>Reference Range .8-1.8 </a:t>
            </a:r>
            <a:r>
              <a:rPr lang="en-US">
                <a:cs typeface="Arial" charset="0"/>
              </a:rPr>
              <a:t>µg/dL	International 10-23 nmol/</a:t>
            </a:r>
          </a:p>
          <a:p>
            <a:pPr lvl="1"/>
            <a:r>
              <a:rPr lang="en-US"/>
              <a:t>Although free thyroxine is only a small fraction of total thyroxine it is the metabolically active form of this hormone. </a:t>
            </a:r>
          </a:p>
          <a:p>
            <a:pPr lvl="1"/>
            <a:r>
              <a:rPr lang="en-US"/>
              <a:t>Low free T-4 may be indicative of hypothyroidism or a disregulation of the production of T-3. It could also indicate a lack of iodine.</a:t>
            </a:r>
          </a:p>
          <a:p>
            <a:pPr lvl="1"/>
            <a:r>
              <a:rPr lang="en-US"/>
              <a:t>An elevated result is commonly associated with Graves disease or thyrotoxicosis.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Comprehensive Blood Chemistry</a:t>
            </a:r>
          </a:p>
        </p:txBody>
      </p:sp>
      <p:sp>
        <p:nvSpPr>
          <p:cNvPr id="115715" name="Rectangle 3"/>
          <p:cNvSpPr>
            <a:spLocks noGrp="1" noChangeArrowheads="1"/>
          </p:cNvSpPr>
          <p:nvPr>
            <p:ph type="body" idx="1"/>
          </p:nvPr>
        </p:nvSpPr>
        <p:spPr/>
        <p:txBody>
          <a:bodyPr/>
          <a:lstStyle/>
          <a:p>
            <a:r>
              <a:rPr lang="en-US"/>
              <a:t>Free T-3/Free Triiodothyronine</a:t>
            </a:r>
          </a:p>
          <a:p>
            <a:pPr lvl="1"/>
            <a:r>
              <a:rPr lang="en-US"/>
              <a:t>Reference Range 230-420 pg/dL	International 3.5-6.5 pmol/L</a:t>
            </a:r>
          </a:p>
          <a:p>
            <a:pPr lvl="1"/>
            <a:r>
              <a:rPr lang="en-US"/>
              <a:t>Existing in its free state (unbound to protein) free triiodothyronine measurements are helpful in determining thyroid function. </a:t>
            </a:r>
          </a:p>
          <a:p>
            <a:pPr lvl="1"/>
            <a:r>
              <a:rPr lang="en-US"/>
              <a:t>Low readings are found in hypothyroidism and the third trimester of pregnancy.</a:t>
            </a:r>
          </a:p>
          <a:p>
            <a:pPr lvl="1"/>
            <a:r>
              <a:rPr lang="en-US"/>
              <a:t>High readings are commonly found in hyperthyroidism, T3 toxicosis and peripheral resistance syndrome.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Comprehensive Blood Chemistry – Hematology</a:t>
            </a:r>
          </a:p>
        </p:txBody>
      </p:sp>
      <p:sp>
        <p:nvSpPr>
          <p:cNvPr id="117763" name="Rectangle 3"/>
          <p:cNvSpPr>
            <a:spLocks noGrp="1" noChangeArrowheads="1"/>
          </p:cNvSpPr>
          <p:nvPr>
            <p:ph type="body" idx="1"/>
          </p:nvPr>
        </p:nvSpPr>
        <p:spPr/>
        <p:txBody>
          <a:bodyPr/>
          <a:lstStyle/>
          <a:p>
            <a:r>
              <a:rPr lang="en-US"/>
              <a:t>RBC – Red Blood Cell count</a:t>
            </a:r>
          </a:p>
          <a:p>
            <a:pPr lvl="1"/>
            <a:r>
              <a:rPr lang="en-US"/>
              <a:t>Reference Range Female 3.8-5.1 Male 4.2-5.8</a:t>
            </a:r>
          </a:p>
          <a:p>
            <a:pPr lvl="1"/>
            <a:r>
              <a:rPr lang="en-US"/>
              <a:t>The red blood cell's main function is to carry oxygen to the tissues and to transfer carbon dioxide to the lungs. This process is possible because red blood cells contain hemoglobin, which combines easily with oxygen and carbon dioxide. </a:t>
            </a:r>
          </a:p>
          <a:p>
            <a:pPr lvl="1"/>
            <a:r>
              <a:rPr lang="en-US"/>
              <a:t>Low results may be due to anemia, blood loss, dietary insufficiency, or lupus.</a:t>
            </a:r>
          </a:p>
          <a:p>
            <a:pPr lvl="1"/>
            <a:r>
              <a:rPr lang="en-US"/>
              <a:t>High results may be due to dehydration or diarrhea.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Comprehensive Blood Chemistry - Hematology</a:t>
            </a:r>
          </a:p>
        </p:txBody>
      </p:sp>
      <p:sp>
        <p:nvSpPr>
          <p:cNvPr id="118787" name="Rectangle 3"/>
          <p:cNvSpPr>
            <a:spLocks noGrp="1" noChangeArrowheads="1"/>
          </p:cNvSpPr>
          <p:nvPr>
            <p:ph type="body" idx="1"/>
          </p:nvPr>
        </p:nvSpPr>
        <p:spPr/>
        <p:txBody>
          <a:bodyPr/>
          <a:lstStyle/>
          <a:p>
            <a:r>
              <a:rPr lang="en-US"/>
              <a:t>HGB – Hemoglobin</a:t>
            </a:r>
          </a:p>
          <a:p>
            <a:pPr lvl="1"/>
            <a:r>
              <a:rPr lang="en-US"/>
              <a:t>Reference Range </a:t>
            </a:r>
          </a:p>
          <a:p>
            <a:pPr lvl="1"/>
            <a:r>
              <a:rPr lang="en-US"/>
              <a:t>Female 11.7-15.5 g/dL	International 117-155 g/L</a:t>
            </a:r>
          </a:p>
          <a:p>
            <a:pPr lvl="1"/>
            <a:r>
              <a:rPr lang="en-US"/>
              <a:t>Male 13.2-17.1 g/dL	International 132-171 g/L</a:t>
            </a:r>
          </a:p>
          <a:p>
            <a:pPr lvl="1"/>
            <a:r>
              <a:rPr lang="en-US"/>
              <a:t>Hemoglobin is the main transport of oxygen and carbon dioxide in the blood. It is composed of globin a group of amino acids that form a protein and heme which contains iron atoms and the red pigment, porphyrin. </a:t>
            </a:r>
          </a:p>
          <a:p>
            <a:pPr lvl="1"/>
            <a:r>
              <a:rPr lang="en-US"/>
              <a:t>As with Hematocrit, it is an important determinant of anemia (decreased), dehydration (increased), polycythemia (increased), poor diet/nutrition, or possibly a malabsorption problem.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Comprehensive Blood Chemistry - Hematology</a:t>
            </a:r>
          </a:p>
        </p:txBody>
      </p:sp>
      <p:sp>
        <p:nvSpPr>
          <p:cNvPr id="119811" name="Rectangle 3"/>
          <p:cNvSpPr>
            <a:spLocks noGrp="1" noChangeArrowheads="1"/>
          </p:cNvSpPr>
          <p:nvPr>
            <p:ph type="body" idx="1"/>
          </p:nvPr>
        </p:nvSpPr>
        <p:spPr/>
        <p:txBody>
          <a:bodyPr/>
          <a:lstStyle/>
          <a:p>
            <a:r>
              <a:rPr lang="en-US"/>
              <a:t>HCT – Hematocrit</a:t>
            </a:r>
          </a:p>
          <a:p>
            <a:pPr lvl="1"/>
            <a:r>
              <a:rPr lang="en-US"/>
              <a:t>Reference Range</a:t>
            </a:r>
          </a:p>
          <a:p>
            <a:pPr lvl="1"/>
            <a:r>
              <a:rPr lang="en-US"/>
              <a:t>Female 35-45%		International .35-.45 proportion of 1</a:t>
            </a:r>
          </a:p>
          <a:p>
            <a:pPr lvl="1"/>
            <a:r>
              <a:rPr lang="en-US"/>
              <a:t>Male 38-50%		International .38-.45 proportion of 1</a:t>
            </a:r>
          </a:p>
          <a:p>
            <a:pPr lvl="1"/>
            <a:r>
              <a:rPr lang="en-US"/>
              <a:t>Hematocrit is the percentage of red blood cells in whole blood. </a:t>
            </a:r>
          </a:p>
          <a:p>
            <a:pPr lvl="1"/>
            <a:r>
              <a:rPr lang="en-US"/>
              <a:t>It is an important determinant of anemia (decreased), polycythemia (elevated), dehydration (elevated), increased R.B.C. breakdown in the spleen (elevated), or possible overhydration (elevated). The word hematocrit means, "to separate blood," a procedure that is followed after blood collection through the proper use of a centrifuge.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Comprehensive Blood Chemistry - Hematology</a:t>
            </a:r>
          </a:p>
        </p:txBody>
      </p:sp>
      <p:sp>
        <p:nvSpPr>
          <p:cNvPr id="120835" name="Rectangle 3"/>
          <p:cNvSpPr>
            <a:spLocks noGrp="1" noChangeArrowheads="1"/>
          </p:cNvSpPr>
          <p:nvPr>
            <p:ph type="body" idx="1"/>
          </p:nvPr>
        </p:nvSpPr>
        <p:spPr/>
        <p:txBody>
          <a:bodyPr/>
          <a:lstStyle/>
          <a:p>
            <a:pPr>
              <a:lnSpc>
                <a:spcPct val="90000"/>
              </a:lnSpc>
            </a:pPr>
            <a:r>
              <a:rPr lang="en-US" sz="2000"/>
              <a:t>MCV – Mean Corpuscular Value</a:t>
            </a:r>
          </a:p>
          <a:p>
            <a:pPr lvl="1">
              <a:lnSpc>
                <a:spcPct val="90000"/>
              </a:lnSpc>
            </a:pPr>
            <a:r>
              <a:rPr lang="en-US" sz="1800"/>
              <a:t>Reference Range 80-95 mm	International same</a:t>
            </a:r>
          </a:p>
          <a:p>
            <a:pPr lvl="1">
              <a:lnSpc>
                <a:spcPct val="90000"/>
              </a:lnSpc>
            </a:pPr>
            <a:r>
              <a:rPr lang="en-US" sz="1800"/>
              <a:t>The Mean Corpuscular Volume reflects the size of red blood cells by expressing the volume occupied by a single red blood cell.</a:t>
            </a:r>
          </a:p>
          <a:p>
            <a:pPr lvl="1">
              <a:lnSpc>
                <a:spcPct val="90000"/>
              </a:lnSpc>
            </a:pPr>
            <a:r>
              <a:rPr lang="en-US" sz="1800"/>
              <a:t>Decreased readings may indicate microcytic anemia, possibly caused by iron deficiency.</a:t>
            </a:r>
          </a:p>
          <a:p>
            <a:pPr lvl="1">
              <a:lnSpc>
                <a:spcPct val="90000"/>
              </a:lnSpc>
            </a:pPr>
            <a:r>
              <a:rPr lang="en-US" sz="1800"/>
              <a:t>Increased readings may indicate macrocytic anemia, B6, B12 or Folic Acid deficiency, or excessive alcohol intake.</a:t>
            </a:r>
          </a:p>
          <a:p>
            <a:pPr>
              <a:lnSpc>
                <a:spcPct val="90000"/>
              </a:lnSpc>
            </a:pPr>
            <a:r>
              <a:rPr lang="en-US" sz="2000"/>
              <a:t>MCH – Mean Corpuscular Hemoglobin</a:t>
            </a:r>
          </a:p>
          <a:p>
            <a:pPr lvl="1">
              <a:lnSpc>
                <a:spcPct val="90000"/>
              </a:lnSpc>
            </a:pPr>
            <a:r>
              <a:rPr lang="en-US" sz="1800"/>
              <a:t>Reference Range 27-31 pg</a:t>
            </a:r>
          </a:p>
          <a:p>
            <a:pPr lvl="1">
              <a:lnSpc>
                <a:spcPct val="90000"/>
              </a:lnSpc>
            </a:pPr>
            <a:r>
              <a:rPr lang="en-US" sz="1800"/>
              <a:t>Mean Corpuscular Hemoglobin (MCH) gives the average weight of hemoglobin in the red blood cell.</a:t>
            </a:r>
          </a:p>
          <a:p>
            <a:pPr lvl="1">
              <a:lnSpc>
                <a:spcPct val="90000"/>
              </a:lnSpc>
            </a:pPr>
            <a:r>
              <a:rPr lang="en-US" sz="1800"/>
              <a:t>Decreased MCH is associated with microcytic anemia.</a:t>
            </a:r>
          </a:p>
          <a:p>
            <a:pPr lvl="1">
              <a:lnSpc>
                <a:spcPct val="90000"/>
              </a:lnSpc>
            </a:pPr>
            <a:r>
              <a:rPr lang="en-US" sz="1800"/>
              <a:t>Increased MCH is associated with macrocytic anemia.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Comprehensive Blood Chemistry Hematology</a:t>
            </a:r>
          </a:p>
        </p:txBody>
      </p:sp>
      <p:sp>
        <p:nvSpPr>
          <p:cNvPr id="121859" name="Rectangle 3"/>
          <p:cNvSpPr>
            <a:spLocks noGrp="1" noChangeArrowheads="1"/>
          </p:cNvSpPr>
          <p:nvPr>
            <p:ph type="body" idx="1"/>
          </p:nvPr>
        </p:nvSpPr>
        <p:spPr/>
        <p:txBody>
          <a:bodyPr/>
          <a:lstStyle/>
          <a:p>
            <a:r>
              <a:rPr lang="en-US"/>
              <a:t>MCHC – Mean Corpuscular Hemoglobin Concentration</a:t>
            </a:r>
          </a:p>
          <a:p>
            <a:pPr lvl="1"/>
            <a:r>
              <a:rPr lang="en-US"/>
              <a:t>Reference Range 32-36 g/dL or %</a:t>
            </a:r>
          </a:p>
          <a:p>
            <a:pPr lvl="1"/>
            <a:r>
              <a:rPr lang="en-US"/>
              <a:t>This test measures the average concentration of hemoglobin in red blood cells. It is most valuable in evaluating therapy for anemia because Hemoglobin and Hematocrit instead of R.B.C. are used in the calculation.</a:t>
            </a:r>
          </a:p>
          <a:p>
            <a:pPr lvl="1"/>
            <a:r>
              <a:rPr lang="en-US"/>
              <a:t>Low MCHC means that a unit of packed R.B.C.'s contain less hemoglobin than normal and a high MCHC means that there is more hemoglobin in a unit of R.B.C.'s. Decreased levels may indicate iron deficiency, blood loss, or B6 deficiency.</a:t>
            </a:r>
          </a:p>
          <a:p>
            <a:pPr lvl="1"/>
            <a:r>
              <a:rPr lang="en-US"/>
              <a:t>Increased MCHC is seen in spherocytosis, and not seen in pernicious anemia.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Comprehensive Blood Chemistry Hematology</a:t>
            </a:r>
          </a:p>
        </p:txBody>
      </p:sp>
      <p:sp>
        <p:nvSpPr>
          <p:cNvPr id="122883" name="Rectangle 3"/>
          <p:cNvSpPr>
            <a:spLocks noGrp="1" noChangeArrowheads="1"/>
          </p:cNvSpPr>
          <p:nvPr>
            <p:ph type="body" idx="1"/>
          </p:nvPr>
        </p:nvSpPr>
        <p:spPr/>
        <p:txBody>
          <a:bodyPr/>
          <a:lstStyle/>
          <a:p>
            <a:pPr>
              <a:lnSpc>
                <a:spcPct val="90000"/>
              </a:lnSpc>
            </a:pPr>
            <a:r>
              <a:rPr lang="en-US"/>
              <a:t>WBC – White Blood Cell Count</a:t>
            </a:r>
          </a:p>
          <a:p>
            <a:pPr lvl="1">
              <a:lnSpc>
                <a:spcPct val="90000"/>
              </a:lnSpc>
            </a:pPr>
            <a:r>
              <a:rPr lang="en-US"/>
              <a:t>Reference Range 4-10 x 1000</a:t>
            </a:r>
          </a:p>
          <a:p>
            <a:pPr lvl="1">
              <a:lnSpc>
                <a:spcPct val="90000"/>
              </a:lnSpc>
            </a:pPr>
            <a:r>
              <a:rPr lang="en-US"/>
              <a:t>The white blood cells' main function is to fight infection, defend the body by phagocytosis against invasion by foreign organisms, and to produce, or at least transport and distribute, antibodies in the immune response. Each type of cell, or leukocyte, has a different job in the body, which is explained in the Differential section. </a:t>
            </a:r>
          </a:p>
          <a:p>
            <a:pPr lvl="1">
              <a:lnSpc>
                <a:spcPct val="90000"/>
              </a:lnSpc>
            </a:pPr>
            <a:r>
              <a:rPr lang="en-US"/>
              <a:t>Decreased levels of white blood cells, leukopenia, may occur during certain viral infections, hypersplenism, drugs, primary bone disorders, fungal infections, metastatic tumors, and iron deficiency anemia.</a:t>
            </a:r>
          </a:p>
          <a:p>
            <a:pPr lvl="1">
              <a:lnSpc>
                <a:spcPct val="90000"/>
              </a:lnSpc>
            </a:pPr>
            <a:r>
              <a:rPr lang="en-US"/>
              <a:t>An increase in all types of white blood cells simultaneously is rarely seen.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Comprehensive Blood Chemistry</a:t>
            </a:r>
          </a:p>
        </p:txBody>
      </p:sp>
      <p:sp>
        <p:nvSpPr>
          <p:cNvPr id="123907" name="Rectangle 3"/>
          <p:cNvSpPr>
            <a:spLocks noGrp="1" noChangeArrowheads="1"/>
          </p:cNvSpPr>
          <p:nvPr>
            <p:ph type="body" idx="1"/>
          </p:nvPr>
        </p:nvSpPr>
        <p:spPr/>
        <p:txBody>
          <a:bodyPr/>
          <a:lstStyle/>
          <a:p>
            <a:r>
              <a:rPr lang="en-US" sz="2000"/>
              <a:t>Neutrophils</a:t>
            </a:r>
          </a:p>
          <a:p>
            <a:pPr lvl="1"/>
            <a:r>
              <a:rPr lang="en-US" sz="1800"/>
              <a:t>Reference Range 55-70%</a:t>
            </a:r>
          </a:p>
          <a:p>
            <a:pPr lvl="1"/>
            <a:r>
              <a:rPr lang="en-US" sz="1800"/>
              <a:t>Also known as Granulocytes or poly-segmented neutrophils, this is the main defender of the body against infection and antigens.</a:t>
            </a:r>
          </a:p>
          <a:p>
            <a:pPr lvl="1"/>
            <a:r>
              <a:rPr lang="en-US" sz="1800"/>
              <a:t> A low count may indicate a compromised immune system or depressed bone marrow (low neutrophil production).</a:t>
            </a:r>
          </a:p>
          <a:p>
            <a:pPr lvl="1"/>
            <a:r>
              <a:rPr lang="en-US" sz="1800"/>
              <a:t>High levels may indicate an active infection.</a:t>
            </a:r>
          </a:p>
          <a:p>
            <a:r>
              <a:rPr lang="en-US" sz="2000"/>
              <a:t>Lymphocytes</a:t>
            </a:r>
          </a:p>
          <a:p>
            <a:pPr lvl="1"/>
            <a:r>
              <a:rPr lang="en-US" sz="1800"/>
              <a:t>Reference Range 20-40%</a:t>
            </a:r>
          </a:p>
          <a:p>
            <a:pPr lvl="1"/>
            <a:r>
              <a:rPr lang="en-US" sz="1800"/>
              <a:t>Lymphocytes are involved in protection of the body from viral infections such as measles, rubella, chickenpox, or infectious mononucleosis.</a:t>
            </a:r>
          </a:p>
          <a:p>
            <a:pPr lvl="1"/>
            <a:r>
              <a:rPr lang="en-US" sz="1800"/>
              <a:t>Elevated levels may indicate an active viral infection or lymphocytic leukemia.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Reference Ranges</a:t>
            </a:r>
          </a:p>
        </p:txBody>
      </p:sp>
      <p:sp>
        <p:nvSpPr>
          <p:cNvPr id="130051" name="Rectangle 3"/>
          <p:cNvSpPr>
            <a:spLocks noGrp="1" noChangeArrowheads="1"/>
          </p:cNvSpPr>
          <p:nvPr>
            <p:ph type="body" idx="1"/>
          </p:nvPr>
        </p:nvSpPr>
        <p:spPr/>
        <p:txBody>
          <a:bodyPr/>
          <a:lstStyle/>
          <a:p>
            <a:r>
              <a:rPr lang="en-US" dirty="0"/>
              <a:t>Most of the reference ranges we use are based on population studies unless they are functionally incorrect.</a:t>
            </a:r>
          </a:p>
          <a:p>
            <a:r>
              <a:rPr lang="en-US" dirty="0"/>
              <a:t>One example is TSH. </a:t>
            </a:r>
          </a:p>
          <a:p>
            <a:r>
              <a:rPr lang="en-US" dirty="0"/>
              <a:t>The standard at most labs is .5-5.5 </a:t>
            </a:r>
            <a:r>
              <a:rPr lang="en-US" dirty="0" err="1"/>
              <a:t>mIU</a:t>
            </a:r>
            <a:r>
              <a:rPr lang="en-US" dirty="0"/>
              <a:t>/L.</a:t>
            </a:r>
          </a:p>
          <a:p>
            <a:r>
              <a:rPr lang="en-US" dirty="0"/>
              <a:t>What we use is 1.2-2.5 because it is estimated that 35% of all people tested are hypothyroid and are included in the population studies.</a:t>
            </a:r>
          </a:p>
          <a:p>
            <a:r>
              <a:rPr lang="en-US" dirty="0"/>
              <a:t>Another is magnesium.</a:t>
            </a:r>
          </a:p>
          <a:p>
            <a:r>
              <a:rPr lang="en-US" dirty="0"/>
              <a:t>68% of Americans </a:t>
            </a:r>
            <a:r>
              <a:rPr lang="en-US" dirty="0" smtClean="0"/>
              <a:t>and Australians consume </a:t>
            </a:r>
            <a:r>
              <a:rPr lang="en-US" dirty="0"/>
              <a:t>less that the RDA and 19% consume less than ½ of the RDA.</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Comprehensive Blood Chemistry</a:t>
            </a:r>
          </a:p>
        </p:txBody>
      </p:sp>
      <p:sp>
        <p:nvSpPr>
          <p:cNvPr id="124931" name="Rectangle 3"/>
          <p:cNvSpPr>
            <a:spLocks noGrp="1" noChangeArrowheads="1"/>
          </p:cNvSpPr>
          <p:nvPr>
            <p:ph type="body" idx="1"/>
          </p:nvPr>
        </p:nvSpPr>
        <p:spPr/>
        <p:txBody>
          <a:bodyPr/>
          <a:lstStyle/>
          <a:p>
            <a:r>
              <a:rPr lang="en-US"/>
              <a:t>Monocytes</a:t>
            </a:r>
          </a:p>
          <a:p>
            <a:pPr lvl="1"/>
            <a:r>
              <a:rPr lang="en-US"/>
              <a:t>Reference Range 2-10%</a:t>
            </a:r>
          </a:p>
          <a:p>
            <a:pPr lvl="1"/>
            <a:r>
              <a:rPr lang="en-US"/>
              <a:t>These white blood cells are helpful in fighting severe infections, are considered the body's second line of defense against infection and are the largest cells in the blood stream.</a:t>
            </a:r>
          </a:p>
          <a:p>
            <a:pPr lvl="1"/>
            <a:r>
              <a:rPr lang="en-US"/>
              <a:t>Low levels may be indicative of a state of good health.</a:t>
            </a:r>
          </a:p>
          <a:p>
            <a:pPr lvl="1"/>
            <a:r>
              <a:rPr lang="en-US"/>
              <a:t>Elevated levels are seen in tissue breakdown, chronic infections, carcinomas, leukemia (monocytic) and lymphomas.</a:t>
            </a:r>
          </a:p>
          <a:p>
            <a:pPr lvl="1"/>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Comprehensive Blood Chemistry</a:t>
            </a:r>
          </a:p>
        </p:txBody>
      </p:sp>
      <p:sp>
        <p:nvSpPr>
          <p:cNvPr id="125955" name="Rectangle 3"/>
          <p:cNvSpPr>
            <a:spLocks noGrp="1" noChangeArrowheads="1"/>
          </p:cNvSpPr>
          <p:nvPr>
            <p:ph type="body" idx="1"/>
          </p:nvPr>
        </p:nvSpPr>
        <p:spPr/>
        <p:txBody>
          <a:bodyPr/>
          <a:lstStyle/>
          <a:p>
            <a:pPr>
              <a:lnSpc>
                <a:spcPct val="90000"/>
              </a:lnSpc>
            </a:pPr>
            <a:r>
              <a:rPr lang="en-US"/>
              <a:t>Eosinophils</a:t>
            </a:r>
          </a:p>
          <a:p>
            <a:pPr lvl="1">
              <a:lnSpc>
                <a:spcPct val="90000"/>
              </a:lnSpc>
            </a:pPr>
            <a:r>
              <a:rPr lang="en-US"/>
              <a:t>Reference Range 1-8%</a:t>
            </a:r>
          </a:p>
          <a:p>
            <a:pPr lvl="1">
              <a:lnSpc>
                <a:spcPct val="90000"/>
              </a:lnSpc>
            </a:pPr>
            <a:r>
              <a:rPr lang="en-US"/>
              <a:t>Eosinophils protect the body from parasites and allergic reactions.</a:t>
            </a:r>
          </a:p>
          <a:p>
            <a:pPr lvl="1">
              <a:lnSpc>
                <a:spcPct val="90000"/>
              </a:lnSpc>
            </a:pPr>
            <a:r>
              <a:rPr lang="en-US"/>
              <a:t>Low levels may be indicative of adrenal insufficiency, bacterial infection with high neutrophils, or secretion of epinephrine.</a:t>
            </a:r>
          </a:p>
          <a:p>
            <a:pPr lvl="1">
              <a:lnSpc>
                <a:spcPct val="90000"/>
              </a:lnSpc>
            </a:pPr>
            <a:r>
              <a:rPr lang="en-US"/>
              <a:t>Elevated levels may indicate an allergic response.</a:t>
            </a:r>
          </a:p>
          <a:p>
            <a:pPr>
              <a:lnSpc>
                <a:spcPct val="90000"/>
              </a:lnSpc>
            </a:pPr>
            <a:r>
              <a:rPr lang="en-US"/>
              <a:t>Basophils</a:t>
            </a:r>
          </a:p>
          <a:p>
            <a:pPr lvl="1">
              <a:lnSpc>
                <a:spcPct val="90000"/>
              </a:lnSpc>
            </a:pPr>
            <a:r>
              <a:rPr lang="en-US"/>
              <a:t>Reference Range 0-2%</a:t>
            </a:r>
          </a:p>
          <a:p>
            <a:pPr lvl="1">
              <a:lnSpc>
                <a:spcPct val="90000"/>
              </a:lnSpc>
            </a:pPr>
            <a:r>
              <a:rPr lang="en-US"/>
              <a:t>Basophil cells are a type of white blood cell linked to allergic reactions. Recently they were found to possibly help guide the immune systems responses.</a:t>
            </a:r>
          </a:p>
          <a:p>
            <a:pPr lvl="1">
              <a:lnSpc>
                <a:spcPct val="90000"/>
              </a:lnSpc>
            </a:pPr>
            <a:r>
              <a:rPr lang="en-US"/>
              <a:t>Elevated levels along with high eosinophils are excellent indicators of allergies and should be further investigated.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t>Comprehensive Blood Chemistry</a:t>
            </a:r>
          </a:p>
        </p:txBody>
      </p:sp>
      <p:sp>
        <p:nvSpPr>
          <p:cNvPr id="126979" name="Rectangle 3"/>
          <p:cNvSpPr>
            <a:spLocks noGrp="1" noChangeArrowheads="1"/>
          </p:cNvSpPr>
          <p:nvPr>
            <p:ph type="body" idx="1"/>
          </p:nvPr>
        </p:nvSpPr>
        <p:spPr/>
        <p:txBody>
          <a:bodyPr/>
          <a:lstStyle/>
          <a:p>
            <a:r>
              <a:rPr lang="en-US"/>
              <a:t>Other tests available</a:t>
            </a:r>
          </a:p>
          <a:p>
            <a:r>
              <a:rPr lang="en-US"/>
              <a:t>Hemoglobin A1c - Hb1Ac</a:t>
            </a:r>
          </a:p>
          <a:p>
            <a:pPr lvl="1"/>
            <a:r>
              <a:rPr lang="en-US"/>
              <a:t>Helpful in assessing blood sugar control</a:t>
            </a:r>
          </a:p>
          <a:p>
            <a:r>
              <a:rPr lang="en-US"/>
              <a:t>C-Reactive Protein – CRP</a:t>
            </a:r>
          </a:p>
          <a:p>
            <a:pPr lvl="1"/>
            <a:r>
              <a:rPr lang="en-US"/>
              <a:t>Important in measuring levels of inflammation</a:t>
            </a:r>
          </a:p>
          <a:p>
            <a:r>
              <a:rPr lang="en-US"/>
              <a:t>Prostate Specific Antigen (PSA)/Free PSA</a:t>
            </a:r>
          </a:p>
          <a:p>
            <a:pPr lvl="1"/>
            <a:r>
              <a:rPr lang="en-US"/>
              <a:t>PSA alone is a non-specific, non-predictive measurement of prostate cancer. Free PSA, when done in conjunction is a much better tool in assessing the potential for the development of prostate cancer.</a:t>
            </a:r>
          </a:p>
          <a:p>
            <a:pPr lvl="1"/>
            <a:r>
              <a:rPr lang="en-US"/>
              <a:t>Please only order this test for men.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Comprehensive Blood Chemistry</a:t>
            </a:r>
          </a:p>
        </p:txBody>
      </p:sp>
      <p:sp>
        <p:nvSpPr>
          <p:cNvPr id="128003" name="Rectangle 3"/>
          <p:cNvSpPr>
            <a:spLocks noGrp="1" noChangeArrowheads="1"/>
          </p:cNvSpPr>
          <p:nvPr>
            <p:ph type="body" idx="1"/>
          </p:nvPr>
        </p:nvSpPr>
        <p:spPr/>
        <p:txBody>
          <a:bodyPr/>
          <a:lstStyle/>
          <a:p>
            <a:r>
              <a:rPr lang="en-US"/>
              <a:t>Fibrinogen</a:t>
            </a:r>
          </a:p>
          <a:p>
            <a:pPr lvl="1"/>
            <a:r>
              <a:rPr lang="en-US"/>
              <a:t>This is an important measurement of the blood clotting, coagulation system. High levels are often seen in an increased risk of coronary heart disease, stroke and myocardial infarction</a:t>
            </a:r>
          </a:p>
          <a:p>
            <a:r>
              <a:rPr lang="en-US"/>
              <a:t>Growth Hormone</a:t>
            </a:r>
          </a:p>
          <a:p>
            <a:pPr lvl="1"/>
            <a:r>
              <a:rPr lang="en-US"/>
              <a:t>Helpful in screening for pituitary hypofunction, growth deficiencies, delayed sexual maturity and in adolescents with short stature.</a:t>
            </a:r>
          </a:p>
          <a:p>
            <a:r>
              <a:rPr lang="en-US"/>
              <a:t>Vitamim B12 and Folic Acid</a:t>
            </a:r>
          </a:p>
          <a:p>
            <a:pPr lvl="1"/>
            <a:r>
              <a:rPr lang="en-US"/>
              <a:t>Not a preferred measurement of functional B12 and Folic Acid sufficiency. </a:t>
            </a:r>
          </a:p>
          <a:p>
            <a:pPr lvl="1"/>
            <a:r>
              <a:rPr lang="en-US"/>
              <a:t>Way too often it is over relied upon and is not indicative of true deficiency unless very low.</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Comprehensive Blood Chemistry</a:t>
            </a:r>
          </a:p>
        </p:txBody>
      </p:sp>
      <p:sp>
        <p:nvSpPr>
          <p:cNvPr id="129027" name="Rectangle 3"/>
          <p:cNvSpPr>
            <a:spLocks noGrp="1" noChangeArrowheads="1"/>
          </p:cNvSpPr>
          <p:nvPr>
            <p:ph type="body" idx="1"/>
          </p:nvPr>
        </p:nvSpPr>
        <p:spPr/>
        <p:txBody>
          <a:bodyPr/>
          <a:lstStyle/>
          <a:p>
            <a:r>
              <a:rPr lang="en-US"/>
              <a:t>Vitamin D</a:t>
            </a:r>
          </a:p>
          <a:p>
            <a:pPr lvl="1"/>
            <a:r>
              <a:rPr lang="en-US"/>
              <a:t>There are two vitamin D tests -- 1,25(OH)D and 25(OH)D. </a:t>
            </a:r>
          </a:p>
          <a:p>
            <a:pPr lvl="1"/>
            <a:r>
              <a:rPr lang="en-US"/>
              <a:t>25(OH)D is the better marker of overall D status. It is this marker that is most strongly associated with overall health</a:t>
            </a:r>
          </a:p>
          <a:p>
            <a:pPr lvl="1"/>
            <a:r>
              <a:rPr lang="en-US"/>
              <a:t>Do not test for vitamin D2 as it is inactive and a very poor marker for general vitamin D sufficiency.</a:t>
            </a:r>
          </a:p>
          <a:p>
            <a:pPr lvl="1"/>
            <a:r>
              <a:rPr lang="en-US"/>
              <a:t>Reference Range 30-120 ng/ml	International 75-300 nmol/L</a:t>
            </a:r>
          </a:p>
          <a:p>
            <a:pPr lvl="1"/>
            <a:r>
              <a:rPr lang="en-US"/>
              <a:t>Optimal level is around 70-80 ng/ml or 175-200 nmol/L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Reference Ranges</a:t>
            </a:r>
          </a:p>
        </p:txBody>
      </p:sp>
      <p:sp>
        <p:nvSpPr>
          <p:cNvPr id="131075" name="Rectangle 3"/>
          <p:cNvSpPr>
            <a:spLocks noGrp="1" noChangeArrowheads="1"/>
          </p:cNvSpPr>
          <p:nvPr>
            <p:ph type="body" idx="1"/>
          </p:nvPr>
        </p:nvSpPr>
        <p:spPr/>
        <p:txBody>
          <a:bodyPr/>
          <a:lstStyle/>
          <a:p>
            <a:r>
              <a:rPr lang="en-US"/>
              <a:t>The absurdity of a population based reference range for magnesium is because the range is based on 5% of the people being abnormal. </a:t>
            </a:r>
          </a:p>
          <a:p>
            <a:r>
              <a:rPr lang="en-US"/>
              <a:t>The numbers just don’t match up.</a:t>
            </a:r>
          </a:p>
          <a:p>
            <a:r>
              <a:rPr lang="en-US"/>
              <a:t>Another aspect of what I do different than anyone else stems from a mathematical equation I came up with in 1985.</a:t>
            </a:r>
          </a:p>
          <a:p>
            <a:r>
              <a:rPr lang="en-US"/>
              <a:t>It is commonly called the Status Deviation</a:t>
            </a:r>
          </a:p>
          <a:p>
            <a:r>
              <a:rPr lang="en-US"/>
              <a:t>Basically it allows you to compare results from tests that have vastly different reference ranges and standards of measurement.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Reference Ranges</a:t>
            </a:r>
          </a:p>
        </p:txBody>
      </p:sp>
      <p:sp>
        <p:nvSpPr>
          <p:cNvPr id="132099" name="Rectangle 3"/>
          <p:cNvSpPr>
            <a:spLocks noGrp="1" noChangeArrowheads="1"/>
          </p:cNvSpPr>
          <p:nvPr>
            <p:ph type="body" idx="1"/>
          </p:nvPr>
        </p:nvSpPr>
        <p:spPr/>
        <p:txBody>
          <a:bodyPr/>
          <a:lstStyle/>
          <a:p>
            <a:pPr>
              <a:lnSpc>
                <a:spcPct val="90000"/>
              </a:lnSpc>
            </a:pPr>
            <a:r>
              <a:rPr lang="en-US"/>
              <a:t>What the equation does is the following</a:t>
            </a:r>
          </a:p>
          <a:p>
            <a:pPr lvl="1">
              <a:lnSpc>
                <a:spcPct val="90000"/>
              </a:lnSpc>
            </a:pPr>
            <a:r>
              <a:rPr lang="en-US"/>
              <a:t>If the range for sodium is 135-145 mEq/L</a:t>
            </a:r>
          </a:p>
          <a:p>
            <a:pPr lvl="1">
              <a:lnSpc>
                <a:spcPct val="90000"/>
              </a:lnSpc>
            </a:pPr>
            <a:r>
              <a:rPr lang="en-US"/>
              <a:t>Then the mid-point would be 140 and the Status Deviation would be 0%</a:t>
            </a:r>
          </a:p>
          <a:p>
            <a:pPr lvl="1">
              <a:lnSpc>
                <a:spcPct val="90000"/>
              </a:lnSpc>
            </a:pPr>
            <a:r>
              <a:rPr lang="en-US"/>
              <a:t>If the result was 135, the SD would be -50%</a:t>
            </a:r>
          </a:p>
          <a:p>
            <a:pPr lvl="1">
              <a:lnSpc>
                <a:spcPct val="90000"/>
              </a:lnSpc>
            </a:pPr>
            <a:r>
              <a:rPr lang="en-US"/>
              <a:t>If the result was 145, the SD would be +50%</a:t>
            </a:r>
          </a:p>
          <a:p>
            <a:pPr lvl="1">
              <a:lnSpc>
                <a:spcPct val="90000"/>
              </a:lnSpc>
            </a:pPr>
            <a:r>
              <a:rPr lang="en-US"/>
              <a:t>So each standard deviation away from the mid-point would be 50% either negative or positive.</a:t>
            </a:r>
          </a:p>
          <a:p>
            <a:pPr>
              <a:lnSpc>
                <a:spcPct val="90000"/>
              </a:lnSpc>
            </a:pPr>
            <a:r>
              <a:rPr lang="en-US"/>
              <a:t>This allows us to compare progress better than any other system available and is the core of the Health Director Bio-Clarity</a:t>
            </a:r>
            <a:r>
              <a:rPr lang="en-US">
                <a:cs typeface="Arial" charset="0"/>
              </a:rPr>
              <a:t>™ Report which comes with many of the tests we will be discussing the next few days.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Comprehensive Blood Chemistry</a:t>
            </a:r>
          </a:p>
        </p:txBody>
      </p:sp>
      <p:sp>
        <p:nvSpPr>
          <p:cNvPr id="88067" name="Rectangle 3"/>
          <p:cNvSpPr>
            <a:spLocks noGrp="1" noChangeArrowheads="1"/>
          </p:cNvSpPr>
          <p:nvPr>
            <p:ph type="body" idx="1"/>
          </p:nvPr>
        </p:nvSpPr>
        <p:spPr/>
        <p:txBody>
          <a:bodyPr/>
          <a:lstStyle/>
          <a:p>
            <a:r>
              <a:rPr lang="en-US"/>
              <a:t>Glucose</a:t>
            </a:r>
          </a:p>
          <a:p>
            <a:pPr lvl="1"/>
            <a:r>
              <a:rPr lang="en-US"/>
              <a:t>Reference Range 65-99 mg/dl	International 3.6-5.5 mmol/L</a:t>
            </a:r>
          </a:p>
          <a:p>
            <a:pPr lvl="1"/>
            <a:r>
              <a:rPr lang="en-US"/>
              <a:t>Glucose, formed by the digestion of carbohydrates and the conversion of glycogen by the liver, is the primary source of energy for most cells. Insulin, glucagon, thyroid hormone, liver enzymes, and adrenal hormones regulate it.</a:t>
            </a:r>
          </a:p>
          <a:p>
            <a:pPr lvl="1"/>
            <a:r>
              <a:rPr lang="en-US"/>
              <a:t>Low levels may be indicative of liver disease, overproduction of insulin, hypothyroidism, or alcoholism.</a:t>
            </a:r>
          </a:p>
          <a:p>
            <a:pPr lvl="1"/>
            <a:r>
              <a:rPr lang="en-US"/>
              <a:t>It is elevated in diabetes, liver disease, obesity, pancreatitis, steroids, stress, or diet.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Comprehensive Blood Chemistry</a:t>
            </a:r>
          </a:p>
        </p:txBody>
      </p:sp>
      <p:sp>
        <p:nvSpPr>
          <p:cNvPr id="89091" name="Rectangle 3"/>
          <p:cNvSpPr>
            <a:spLocks noGrp="1" noChangeArrowheads="1"/>
          </p:cNvSpPr>
          <p:nvPr>
            <p:ph type="body" idx="1"/>
          </p:nvPr>
        </p:nvSpPr>
        <p:spPr/>
        <p:txBody>
          <a:bodyPr/>
          <a:lstStyle/>
          <a:p>
            <a:r>
              <a:rPr lang="en-US"/>
              <a:t>Blood Urea Nitrogen (BUN)</a:t>
            </a:r>
          </a:p>
          <a:p>
            <a:pPr lvl="1"/>
            <a:r>
              <a:rPr lang="en-US"/>
              <a:t>Reference Range 5-26 mg/dl	International  1.8-9.3 mmol/L</a:t>
            </a:r>
          </a:p>
          <a:p>
            <a:pPr lvl="1"/>
            <a:r>
              <a:rPr lang="en-US"/>
              <a:t>Blood Urea Nitrogen is the byproduct of the breakdown of proteins.</a:t>
            </a:r>
          </a:p>
          <a:p>
            <a:pPr lvl="1"/>
            <a:r>
              <a:rPr lang="en-US"/>
              <a:t>Low levels may be indicative of low levels of food intake which may lead to the body breaking down muscle tissue and thereby causing weakness. Severe liver insufficiency. Overhydration, especially decreased protein intake.</a:t>
            </a:r>
          </a:p>
          <a:p>
            <a:pPr lvl="1"/>
            <a:r>
              <a:rPr lang="en-US"/>
              <a:t>Increased levels may be indiciative of impaired renal function, congestive heart failure, shock, gastrointestinal bleeding, a high-protein diet, or certain drug use (e.g., corticosteroids, tetracycline).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Comprehensive Blood Chemistry</a:t>
            </a:r>
          </a:p>
        </p:txBody>
      </p:sp>
      <p:sp>
        <p:nvSpPr>
          <p:cNvPr id="90115" name="Rectangle 3"/>
          <p:cNvSpPr>
            <a:spLocks noGrp="1" noChangeArrowheads="1"/>
          </p:cNvSpPr>
          <p:nvPr>
            <p:ph type="body" idx="1"/>
          </p:nvPr>
        </p:nvSpPr>
        <p:spPr/>
        <p:txBody>
          <a:bodyPr/>
          <a:lstStyle/>
          <a:p>
            <a:r>
              <a:rPr lang="en-US"/>
              <a:t>Creatinine</a:t>
            </a:r>
          </a:p>
          <a:p>
            <a:pPr lvl="1"/>
            <a:r>
              <a:rPr lang="en-US"/>
              <a:t>Reference Range .6-1.5mg/dL 	International 50-130 </a:t>
            </a:r>
            <a:r>
              <a:rPr lang="en-US">
                <a:cs typeface="Arial" charset="0"/>
              </a:rPr>
              <a:t>µmol/L</a:t>
            </a:r>
          </a:p>
          <a:p>
            <a:pPr lvl="1"/>
            <a:r>
              <a:rPr lang="en-US"/>
              <a:t>Creatinine is the waste product of muscle metabolism. Its level is a reflection of the body's muscle mass. </a:t>
            </a:r>
          </a:p>
          <a:p>
            <a:pPr lvl="1"/>
            <a:r>
              <a:rPr lang="en-US"/>
              <a:t>Low levels are sometimes seen in kidney damage, protein starvation, liver disease, or pregnancy.</a:t>
            </a:r>
          </a:p>
          <a:p>
            <a:pPr lvl="1"/>
            <a:r>
              <a:rPr lang="en-US"/>
              <a:t>Elevated levels are sometimes seen in kidney disease, muscle degeneration, or some drugs involved in impairment of kidney function.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P_SBUSI_TXT_Asian_Cell_Business">
  <a:themeElements>
    <a:clrScheme name="PPP_SBUSI_TXT_Asian_Cell_Business 16">
      <a:dk1>
        <a:srgbClr val="000000"/>
      </a:dk1>
      <a:lt1>
        <a:srgbClr val="B2B2B2"/>
      </a:lt1>
      <a:dk2>
        <a:srgbClr val="FFFFFF"/>
      </a:dk2>
      <a:lt2>
        <a:srgbClr val="B2B2B2"/>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fontScheme name="PPP_SBUSI_TXT_Asian_Cell_Busine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P_SBUSI_TXT_Asian_Cell_Busines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I_TXT_Asian_Cell_Busines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BUSI_TXT_Asian_Cell_Busines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BUSI_TXT_Asian_Cell_Busines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BUSI_TXT_Asian_Cell_Busines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BUSI_TXT_Asian_Cell_Busines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BUSI_TXT_Asian_Cell_Busines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BUSI_TXT_Asian_Cell_Busines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BUSI_TXT_Asian_Cell_Busines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BUSI_TXT_Asian_Cell_Busines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BUSI_TXT_Asian_Cell_Busines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BUSI_TXT_Asian_Cell_Busines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BUSI_TXT_Asian_Cell_Business 13">
        <a:dk1>
          <a:srgbClr val="000000"/>
        </a:dk1>
        <a:lt1>
          <a:srgbClr val="FFFFFF"/>
        </a:lt1>
        <a:dk2>
          <a:srgbClr val="660033"/>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I_TXT_Asian_Cell_Business 14">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I_TXT_Asian_Cell_Business 15">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I_TXT_Asian_Cell_Business 16">
        <a:dk1>
          <a:srgbClr val="000000"/>
        </a:dk1>
        <a:lt1>
          <a:srgbClr val="B2B2B2"/>
        </a:lt1>
        <a:dk2>
          <a:srgbClr val="FFFFFF"/>
        </a:dk2>
        <a:lt2>
          <a:srgbClr val="B2B2B2"/>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PPP_SMEDI_PRT_Blood_Cells_At_Work</Template>
  <TotalTime>7199</TotalTime>
  <Words>1696</Words>
  <Application>Microsoft Office PowerPoint</Application>
  <PresentationFormat>On-screen Show (4:3)</PresentationFormat>
  <Paragraphs>293</Paragraphs>
  <Slides>44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44</vt:i4>
      </vt:variant>
    </vt:vector>
  </HeadingPairs>
  <TitlesOfParts>
    <vt:vector size="46" baseType="lpstr">
      <vt:lpstr>Arial</vt:lpstr>
      <vt:lpstr>PPP_SBUSI_TXT_Asian_Cell_Business</vt:lpstr>
      <vt:lpstr>Comprehensive Blood Chemistries</vt:lpstr>
      <vt:lpstr>Comprehensive Blood Chemistry</vt:lpstr>
      <vt:lpstr>Comprehensive Blood Chemistry</vt:lpstr>
      <vt:lpstr>Reference Ranges</vt:lpstr>
      <vt:lpstr>Reference Ranges</vt:lpstr>
      <vt:lpstr>Reference Ranges</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vt:lpstr>
      <vt:lpstr>Comprehensive Blood Chemistry – Hematology</vt:lpstr>
      <vt:lpstr>Comprehensive Blood Chemistry - Hematology</vt:lpstr>
      <vt:lpstr>Comprehensive Blood Chemistry - Hematology</vt:lpstr>
      <vt:lpstr>Comprehensive Blood Chemistry - Hematology</vt:lpstr>
      <vt:lpstr>Comprehensive Blood Chemistry Hematology</vt:lpstr>
      <vt:lpstr>Comprehensive Blood Chemistry Hematology</vt:lpstr>
      <vt:lpstr>Comprehensive Blood Chemistry</vt:lpstr>
      <vt:lpstr>Comprehensive Blood Chemistry</vt:lpstr>
      <vt:lpstr>Comprehensive Blood Chemistry</vt:lpstr>
      <vt:lpstr>Comprehensive Blood Chemistry</vt:lpstr>
      <vt:lpstr>Comprehensive Blood Chemistry</vt:lpstr>
      <vt:lpstr>Comprehensive Blood Chemistry</vt:lpstr>
    </vt:vector>
  </TitlesOfParts>
  <Company>Carbon Based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Schauss</dc:creator>
  <cp:lastModifiedBy> </cp:lastModifiedBy>
  <cp:revision>70</cp:revision>
  <dcterms:created xsi:type="dcterms:W3CDTF">2008-10-21T19:55:43Z</dcterms:created>
  <dcterms:modified xsi:type="dcterms:W3CDTF">2013-01-16T19:13:18Z</dcterms:modified>
</cp:coreProperties>
</file>