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462" r:id="rId3"/>
    <p:sldId id="354" r:id="rId4"/>
    <p:sldId id="355" r:id="rId5"/>
    <p:sldId id="463" r:id="rId6"/>
    <p:sldId id="361" r:id="rId7"/>
    <p:sldId id="447" r:id="rId8"/>
    <p:sldId id="448" r:id="rId9"/>
    <p:sldId id="453" r:id="rId10"/>
    <p:sldId id="410" r:id="rId11"/>
    <p:sldId id="413" r:id="rId12"/>
    <p:sldId id="414" r:id="rId13"/>
    <p:sldId id="416" r:id="rId14"/>
    <p:sldId id="417" r:id="rId15"/>
    <p:sldId id="418" r:id="rId16"/>
    <p:sldId id="419" r:id="rId17"/>
    <p:sldId id="420" r:id="rId18"/>
    <p:sldId id="469" r:id="rId19"/>
    <p:sldId id="471" r:id="rId20"/>
    <p:sldId id="423" r:id="rId21"/>
    <p:sldId id="425" r:id="rId22"/>
    <p:sldId id="428" r:id="rId23"/>
    <p:sldId id="472" r:id="rId24"/>
    <p:sldId id="426" r:id="rId25"/>
    <p:sldId id="429" r:id="rId26"/>
    <p:sldId id="430" r:id="rId27"/>
    <p:sldId id="431" r:id="rId28"/>
    <p:sldId id="432" r:id="rId29"/>
    <p:sldId id="473" r:id="rId30"/>
    <p:sldId id="474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90" d="100"/>
          <a:sy n="90" d="100"/>
        </p:scale>
        <p:origin x="1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4AF379-3F95-4178-B981-A48E98FC3E5A}" type="datetimeFigureOut">
              <a:rPr lang="en-US" smtClean="0"/>
              <a:t>12/31/20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A66B1E-7592-492D-A356-AD113F311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291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2E38FEF-ACCF-41C8-B168-B1A8DDA2F585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DDBCFF0-875A-4AEA-9817-3E6BFEE24AA8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10445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4452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BE456B9-9E9F-4BAC-B3A2-A34EACC0C973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6C6D659-6251-4995-8D66-50E85FE3D6E7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1B323BF-E2F7-4D46-A69F-4A95256EF6BE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0C3A251-F7A0-40BF-9D23-83556B0CECEC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/>
              <a:t>Supplementation with leucine alone can exacerbate disorders associated with low amino acid levels.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3060E63-2BB5-4D05-9BB2-D59452F59F36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3E10EE4-15DC-4EDE-933F-6D1D813050D1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8767024-77CB-4D13-98B8-E3BA86497194}" type="slidenum">
              <a:rPr lang="en-US" sz="1200"/>
              <a:pPr/>
              <a:t>24</a:t>
            </a:fld>
            <a:endParaRPr lang="en-US" sz="120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/>
              <a:t>Too much taurine supplementation will result in </a:t>
            </a:r>
            <a:r>
              <a:rPr lang="en-US">
                <a:sym typeface="Symbol" pitchFamily="18" charset="2"/>
              </a:rPr>
              <a:t>-alanine levels, depletion of carnosine and muscle weakness. May use -alanine to monitor taurine supplementation. </a:t>
            </a:r>
          </a:p>
          <a:p>
            <a:pPr eaLnBrk="1" hangingPunct="1">
              <a:buFontTx/>
              <a:buChar char="•"/>
            </a:pPr>
            <a:r>
              <a:rPr lang="en-US">
                <a:sym typeface="Symbol" pitchFamily="18" charset="2"/>
              </a:rPr>
              <a:t>Gut dysbiosis can result in -alanine levels.</a:t>
            </a:r>
          </a:p>
          <a:p>
            <a:pPr eaLnBrk="1" hangingPunct="1">
              <a:buFontTx/>
              <a:buChar char="•"/>
            </a:pPr>
            <a:r>
              <a:rPr lang="en-US">
                <a:sym typeface="Symbol" pitchFamily="18" charset="2"/>
              </a:rPr>
              <a:t>-alanine levels are associated with renal tubular resorption.</a:t>
            </a:r>
          </a:p>
          <a:p>
            <a:pPr eaLnBrk="1" hangingPunct="1">
              <a:buFontTx/>
              <a:buChar char="•"/>
            </a:pPr>
            <a:r>
              <a:rPr lang="en-US">
                <a:sym typeface="Symbol" pitchFamily="18" charset="2"/>
              </a:rPr>
              <a:t>Concurrent elevations are often seen in 1- and 3-MH.</a:t>
            </a:r>
          </a:p>
          <a:p>
            <a:pPr eaLnBrk="1" hangingPunct="1">
              <a:buFontTx/>
              <a:buChar char="•"/>
            </a:pPr>
            <a:r>
              <a:rPr lang="en-US">
                <a:sym typeface="Symbol" pitchFamily="18" charset="2"/>
              </a:rPr>
              <a:t>Carnosine is a dipeptide containing histidine and -alanine.</a:t>
            </a:r>
          </a:p>
          <a:p>
            <a:pPr eaLnBrk="1" hangingPunct="1">
              <a:buFontTx/>
              <a:buChar char="•"/>
            </a:pPr>
            <a:r>
              <a:rPr lang="en-US">
                <a:sym typeface="Symbol" pitchFamily="18" charset="2"/>
              </a:rPr>
              <a:t>Carnosine conversion to -alanine is zinc dependent.</a:t>
            </a:r>
          </a:p>
          <a:p>
            <a:pPr eaLnBrk="1" hangingPunct="1">
              <a:buFontTx/>
              <a:buChar char="•"/>
            </a:pPr>
            <a:r>
              <a:rPr lang="en-US">
                <a:sym typeface="Symbol" pitchFamily="18" charset="2"/>
              </a:rPr>
              <a:t>Carnosine is predominant in red meat, Anserine in poultry.</a:t>
            </a:r>
          </a:p>
          <a:p>
            <a:pPr eaLnBrk="1" hangingPunct="1">
              <a:buFontTx/>
              <a:buChar char="•"/>
            </a:pPr>
            <a:r>
              <a:rPr lang="en-US">
                <a:sym typeface="Symbol" pitchFamily="18" charset="2"/>
              </a:rPr>
              <a:t>Both interleukin-1 in neutrophils and suppress neutrophil apoptosis, thus are immune response modulators</a:t>
            </a:r>
          </a:p>
          <a:p>
            <a:pPr eaLnBrk="1" hangingPunct="1">
              <a:buFontTx/>
              <a:buChar char="•"/>
            </a:pPr>
            <a:r>
              <a:rPr lang="en-US">
                <a:sym typeface="Symbol" pitchFamily="18" charset="2"/>
              </a:rPr>
              <a:t>Both Ni carcinogenesis.</a:t>
            </a:r>
          </a:p>
          <a:p>
            <a:pPr eaLnBrk="1" hangingPunct="1">
              <a:buFontTx/>
              <a:buChar char="•"/>
            </a:pPr>
            <a:r>
              <a:rPr lang="en-US">
                <a:sym typeface="Symbol" pitchFamily="18" charset="2"/>
              </a:rPr>
              <a:t>Both inhibit Ca uptake by the mitochondria</a:t>
            </a:r>
          </a:p>
          <a:p>
            <a:pPr eaLnBrk="1" hangingPunct="1">
              <a:buFontTx/>
              <a:buChar char="•"/>
            </a:pPr>
            <a:r>
              <a:rPr lang="en-US">
                <a:sym typeface="Symbol" pitchFamily="18" charset="2"/>
              </a:rPr>
              <a:t>carnosine is associated with mental retardation</a:t>
            </a:r>
          </a:p>
          <a:p>
            <a:pPr eaLnBrk="1" hangingPunct="1">
              <a:buFontTx/>
              <a:buChar char="•"/>
            </a:pPr>
            <a:r>
              <a:rPr lang="en-US">
                <a:sym typeface="Symbol" pitchFamily="18" charset="2"/>
              </a:rPr>
              <a:t>Carsinosinase deficiency (Zn dependent conversion to -alanine and histidine) is associated with progressive neurological problems and sensory polyneuropathy.</a:t>
            </a:r>
          </a:p>
          <a:p>
            <a:pPr eaLnBrk="1" hangingPunct="1">
              <a:buFontTx/>
              <a:buChar char="•"/>
            </a:pPr>
            <a:r>
              <a:rPr lang="en-US">
                <a:sym typeface="Symbol" pitchFamily="18" charset="2"/>
              </a:rPr>
              <a:t> 1-MH inhibits carsinosinase.  Zn supplementation stimulates carsinosinase.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844B52B-B33F-498D-A73F-6B7A5C507355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FE569BB-0893-4B55-8D64-830E059F99FC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07FC5F0-1E54-4776-8FBB-78A9EE0A82DB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E4C5BD1-757A-45DF-B2CE-16E05BBCCF1A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F6DDF1C-20AF-4977-B669-C71EB8B5F145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4FA5776-CACC-4DDC-A2C1-4D79C787CCF4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7788931-B110-4779-96A3-3CE469ED8B35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D963A40-490B-4AEF-A27C-80BA2A9DFFEB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5DEA1-607D-46F2-803B-25B840842F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14868D-9C51-45C1-BE75-7906EC1BA3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DFD63D-F215-4D97-8AD7-263267B0C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A4E47-A252-4B36-B0E9-C98C66614F70}" type="datetimeFigureOut">
              <a:rPr lang="en-US" smtClean="0"/>
              <a:t>12/31/20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7856AA-D630-46D4-A358-AEE610F99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E5F75B-8B0E-4E5B-9DE4-E7CDA158A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C2BA7-06D3-4B3C-AAE8-6D0BF98FC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811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751A7-6B50-4883-B409-064655860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81CD1B-2B54-4F39-859B-AEF53DEF73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504C5B-8DCB-4579-A5DA-81F9222BC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A4E47-A252-4B36-B0E9-C98C66614F70}" type="datetimeFigureOut">
              <a:rPr lang="en-US" smtClean="0"/>
              <a:t>12/31/20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584F0F-A024-4803-AF4D-CAB9173DA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52B3C-9EDE-4664-A1D9-F820DECB0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C2BA7-06D3-4B3C-AAE8-6D0BF98FC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503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8533D0-E0BC-4487-A57A-BFC5E87506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2CF788-61F7-46EB-8E03-668BB2C264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E57A3D-2D5E-4535-86F2-EC9C23019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A4E47-A252-4B36-B0E9-C98C66614F70}" type="datetimeFigureOut">
              <a:rPr lang="en-US" smtClean="0"/>
              <a:t>12/31/20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46E239-CBAC-40FB-A7F6-22A471FBD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3CD9D5-2DCB-4C24-8C92-5D118F2E6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C2BA7-06D3-4B3C-AAE8-6D0BF98FC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91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F0B2A-8364-4E0F-82BA-CB96A51E0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E7719-81E5-47AB-A922-D2C1121821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DA6CA7-C548-44BA-8A2B-952C2C3BB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A4E47-A252-4B36-B0E9-C98C66614F70}" type="datetimeFigureOut">
              <a:rPr lang="en-US" smtClean="0"/>
              <a:t>12/31/20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1D503A-532C-4A69-AA1C-D56311C61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642EF7-5A70-42A3-9835-4BD6D3893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C2BA7-06D3-4B3C-AAE8-6D0BF98FC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014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4D215-2640-4093-A9EE-47BAE9276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4991F4-67A2-475F-8935-BBC6207E4B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AB916-569C-4684-A784-C75512D2F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A4E47-A252-4B36-B0E9-C98C66614F70}" type="datetimeFigureOut">
              <a:rPr lang="en-US" smtClean="0"/>
              <a:t>12/31/20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BEB164-835C-4285-A0DD-24DAB3E64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62B579-ED42-41B3-B767-B30ECAC18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C2BA7-06D3-4B3C-AAE8-6D0BF98FC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049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CDDC3-2BE5-450B-A666-1BE5CAAD5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0AA63E-1179-47EC-B733-26E0F8902E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FB4E40-FCDE-4714-8CAA-33AE1D3263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FFEF2E-BF2A-4154-8FBF-2E7922D7D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A4E47-A252-4B36-B0E9-C98C66614F70}" type="datetimeFigureOut">
              <a:rPr lang="en-US" smtClean="0"/>
              <a:t>12/31/20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3705C5-3BBA-433B-A3B3-FF53A42AB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242777-47CC-48BB-8C8F-B63031037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C2BA7-06D3-4B3C-AAE8-6D0BF98FC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224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7F425-CF96-42EA-AC5D-88D99919E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DABBF8-4FB6-45DB-8122-18927D42A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CFEA76-83FC-46F4-AD59-90476A0BF5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A2E84A-FFB1-4456-ABE8-099D900862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9AC819-2BCC-494B-B916-3A7EFEF75F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9B2F05-A190-45FB-B3E8-BCA83489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A4E47-A252-4B36-B0E9-C98C66614F70}" type="datetimeFigureOut">
              <a:rPr lang="en-US" smtClean="0"/>
              <a:t>12/31/20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B1E22D-3687-48D5-8BB3-10B7F762B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24775C-A367-4958-B386-B4077A143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C2BA7-06D3-4B3C-AAE8-6D0BF98FC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512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A4E4A-8677-4C02-892E-300E4760C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00EA1D-18D7-46E6-9F37-0FD593F56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A4E47-A252-4B36-B0E9-C98C66614F70}" type="datetimeFigureOut">
              <a:rPr lang="en-US" smtClean="0"/>
              <a:t>12/31/20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8E6FCC-213E-47B3-B831-58D65C9BB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06E360-F19B-416D-9129-B2F6D4B80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C2BA7-06D3-4B3C-AAE8-6D0BF98FC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114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61E5DA-FA7A-404C-8459-DE6D1BE3F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A4E47-A252-4B36-B0E9-C98C66614F70}" type="datetimeFigureOut">
              <a:rPr lang="en-US" smtClean="0"/>
              <a:t>12/31/20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B9C8F1-69F4-481C-99A6-FAEB14C81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125C2F-91AD-4ABC-8650-253870CCB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C2BA7-06D3-4B3C-AAE8-6D0BF98FC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432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80819-AAA2-457F-9F55-CF0B75A72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BBE7A-FF25-4E72-9A41-41BF92EF1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3F6397-0D8D-4454-9220-4DA62DCB50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A198B9-0491-48F0-AEEE-FC9D8F856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A4E47-A252-4B36-B0E9-C98C66614F70}" type="datetimeFigureOut">
              <a:rPr lang="en-US" smtClean="0"/>
              <a:t>12/31/20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3F75AD-60BD-4248-9290-89ACD8137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C17203-6459-432E-8899-7197A86AA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C2BA7-06D3-4B3C-AAE8-6D0BF98FC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388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CA88D-99AD-4001-B746-7690780B6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9C88EE-D939-4062-ACF7-E485D36508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DEFD6E-23C2-4D4A-9152-75B9A807C8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034D0B-CFCC-4DF6-AFAB-E90AA4586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A4E47-A252-4B36-B0E9-C98C66614F70}" type="datetimeFigureOut">
              <a:rPr lang="en-US" smtClean="0"/>
              <a:t>12/31/20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81FFF8-8C68-4A74-899E-0FB1F9BB8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EB59D9-8C9F-4D20-B96C-9CB72277F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C2BA7-06D3-4B3C-AAE8-6D0BF98FC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650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E0692F-C331-4238-A3F7-44A7D963F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A2CEAF-8C8F-402E-8D1B-A7C85620E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63329A-DB02-4A85-AAEA-038B979EC9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A4E47-A252-4B36-B0E9-C98C66614F70}" type="datetimeFigureOut">
              <a:rPr lang="en-US" smtClean="0"/>
              <a:t>12/31/20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C74083-A9EC-4F60-A238-BEF48D9992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B80388-1F61-4D92-8D2B-7F7003A397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C2BA7-06D3-4B3C-AAE8-6D0BF98FC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676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CD0BF72-0C4D-44AB-AA6C-FD2587C5D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14A303-0F0C-4DF5-85DF-7B8CBC80FF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088" r="28245" b="-1"/>
          <a:stretch/>
        </p:blipFill>
        <p:spPr>
          <a:xfrm>
            <a:off x="6096000" y="10"/>
            <a:ext cx="6096000" cy="6857990"/>
          </a:xfrm>
          <a:prstGeom prst="rect">
            <a:avLst/>
          </a:prstGeom>
        </p:spPr>
      </p:pic>
      <p:sp>
        <p:nvSpPr>
          <p:cNvPr id="11" name="Freeform 5">
            <a:extLst>
              <a:ext uri="{FF2B5EF4-FFF2-40B4-BE49-F238E27FC236}">
                <a16:creationId xmlns:a16="http://schemas.microsoft.com/office/drawing/2014/main" id="{5523C670-74D7-4ED8-BA51-B6FB65570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096000" y="1756600"/>
            <a:ext cx="1080325" cy="4736395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BAEEE533-7CA5-4134-A14A-8575F66C6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88570" y="1357766"/>
            <a:ext cx="687754" cy="430312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7">
            <a:extLst>
              <a:ext uri="{FF2B5EF4-FFF2-40B4-BE49-F238E27FC236}">
                <a16:creationId xmlns:a16="http://schemas.microsoft.com/office/drawing/2014/main" id="{E64B7817-E956-406B-A85B-5AEF36B1F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90581" y="1135060"/>
            <a:ext cx="409371" cy="416921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92FC9C1F-8CBA-4083-8724-3735C556D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8" y="1124043"/>
            <a:ext cx="6105065" cy="39781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F7F9E3-F097-4CBF-99D6-78DC23B44B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9917" y="1445775"/>
            <a:ext cx="5437074" cy="3342435"/>
          </a:xfrm>
        </p:spPr>
        <p:txBody>
          <a:bodyPr anchor="b">
            <a:normAutofit/>
          </a:bodyPr>
          <a:lstStyle/>
          <a:p>
            <a:pPr algn="l"/>
            <a:r>
              <a:rPr lang="en-US" sz="5400" dirty="0">
                <a:solidFill>
                  <a:srgbClr val="FFFFFF"/>
                </a:solidFill>
              </a:rPr>
              <a:t>Amino Acid Testing</a:t>
            </a:r>
            <a:br>
              <a:rPr lang="en-US" sz="5400" dirty="0">
                <a:solidFill>
                  <a:srgbClr val="FFFFFF"/>
                </a:solidFill>
              </a:rPr>
            </a:br>
            <a:r>
              <a:rPr lang="en-US" sz="5400" dirty="0">
                <a:solidFill>
                  <a:srgbClr val="FFFFFF"/>
                </a:solidFill>
              </a:rPr>
              <a:t>Part Two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EA09DF-F190-4DA7-A78D-B140F3B531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529" y="5226525"/>
            <a:ext cx="5024099" cy="1155987"/>
          </a:xfrm>
        </p:spPr>
        <p:txBody>
          <a:bodyPr anchor="t">
            <a:normAutofit/>
          </a:bodyPr>
          <a:lstStyle/>
          <a:p>
            <a:pPr algn="r"/>
            <a:r>
              <a:rPr lang="en-US" sz="2800" dirty="0"/>
              <a:t>Dr. Mark Schauss, DBA</a:t>
            </a:r>
          </a:p>
        </p:txBody>
      </p:sp>
    </p:spTree>
    <p:extLst>
      <p:ext uri="{BB962C8B-B14F-4D97-AF65-F5344CB8AC3E}">
        <p14:creationId xmlns:p14="http://schemas.microsoft.com/office/powerpoint/2010/main" val="3463485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DC8C3900-B8A1-4965-88E6-CBCBFE067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04825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24568"/>
            <a:ext cx="3766457" cy="5412920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AA: Reference Ranges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5600700" y="624568"/>
            <a:ext cx="5753098" cy="5412920"/>
          </a:xfrm>
        </p:spPr>
        <p:txBody>
          <a:bodyPr anchor="ctr">
            <a:normAutofit/>
          </a:bodyPr>
          <a:lstStyle/>
          <a:p>
            <a:r>
              <a:rPr lang="en-US" sz="2400"/>
              <a:t>Based on nitrogen balance studies</a:t>
            </a:r>
          </a:p>
          <a:p>
            <a:r>
              <a:rPr lang="en-US" sz="2400"/>
              <a:t>Predicted on the smallest amounts compatible with normal size growth in infants and children</a:t>
            </a:r>
          </a:p>
          <a:p>
            <a:r>
              <a:rPr lang="en-US" sz="2400"/>
              <a:t>Published estimates show a wide range of variable needs, even within a single study</a:t>
            </a:r>
          </a:p>
          <a:p>
            <a:r>
              <a:rPr lang="en-US" sz="2400"/>
              <a:t>Subtle effects on neurological and psychological function rarely even considered in published studies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76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120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en-US" sz="4000" b="1">
                <a:solidFill>
                  <a:srgbClr val="FFFFFF"/>
                </a:solidFill>
              </a:rPr>
              <a:t>AA: Reference Ranges</a:t>
            </a:r>
          </a:p>
        </p:txBody>
      </p:sp>
      <p:sp>
        <p:nvSpPr>
          <p:cNvPr id="51203" name="Rectangle 1027"/>
          <p:cNvSpPr>
            <a:spLocks noGrp="1" noChangeArrowheads="1"/>
          </p:cNvSpPr>
          <p:nvPr>
            <p:ph idx="1"/>
          </p:nvPr>
        </p:nvSpPr>
        <p:spPr>
          <a:xfrm>
            <a:off x="1424904" y="2494450"/>
            <a:ext cx="4053545" cy="3563159"/>
          </a:xfrm>
        </p:spPr>
        <p:txBody>
          <a:bodyPr>
            <a:normAutofit/>
          </a:bodyPr>
          <a:lstStyle/>
          <a:p>
            <a:r>
              <a:rPr lang="en-US" sz="2400"/>
              <a:t>This is a pattern of an overall deficiency syndrome that would show no values out of reference range</a:t>
            </a:r>
          </a:p>
        </p:txBody>
      </p:sp>
      <p:pic>
        <p:nvPicPr>
          <p:cNvPr id="51204" name="Picture 1028" descr="3-2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212" b="-1"/>
          <a:stretch/>
        </p:blipFill>
        <p:spPr bwMode="auto">
          <a:xfrm>
            <a:off x="6098892" y="2492376"/>
            <a:ext cx="4802404" cy="356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800600" y="76200"/>
            <a:ext cx="5867400" cy="1206500"/>
          </a:xfrm>
        </p:spPr>
        <p:txBody>
          <a:bodyPr/>
          <a:lstStyle/>
          <a:p>
            <a:pPr algn="ctr"/>
            <a:r>
              <a:rPr lang="en-US" sz="3600" b="1"/>
              <a:t>AA: Reference Ranges</a:t>
            </a:r>
            <a:endParaRPr lang="en-US" sz="3600" b="1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2743200" y="4114801"/>
            <a:ext cx="7315200" cy="24288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This is a pattern of </a:t>
            </a:r>
          </a:p>
          <a:p>
            <a:pPr lvl="1">
              <a:lnSpc>
                <a:spcPct val="90000"/>
              </a:lnSpc>
            </a:pPr>
            <a:r>
              <a:rPr lang="en-US" sz="2800"/>
              <a:t>poor quality diet</a:t>
            </a:r>
          </a:p>
          <a:p>
            <a:pPr lvl="1">
              <a:lnSpc>
                <a:spcPct val="90000"/>
              </a:lnSpc>
            </a:pPr>
            <a:r>
              <a:rPr lang="en-US" sz="2800"/>
              <a:t>inadequate digestion/assimilation</a:t>
            </a:r>
          </a:p>
          <a:p>
            <a:pPr lvl="1">
              <a:lnSpc>
                <a:spcPct val="90000"/>
              </a:lnSpc>
            </a:pPr>
            <a:r>
              <a:rPr lang="en-US" sz="2800"/>
              <a:t>reduced skeletal muscle activity</a:t>
            </a:r>
            <a:endParaRPr lang="en-US" sz="2800" dirty="0"/>
          </a:p>
        </p:txBody>
      </p:sp>
      <p:pic>
        <p:nvPicPr>
          <p:cNvPr id="52228" name="Picture 4" descr="4-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774371"/>
            <a:ext cx="7315200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800600" y="76200"/>
            <a:ext cx="5867400" cy="1206500"/>
          </a:xfrm>
        </p:spPr>
        <p:txBody>
          <a:bodyPr/>
          <a:lstStyle/>
          <a:p>
            <a:pPr algn="ctr"/>
            <a:r>
              <a:rPr lang="en-US" sz="3600" b="1" dirty="0"/>
              <a:t>AA: Reference Ranges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2819400" y="4473576"/>
            <a:ext cx="7315200" cy="1622425"/>
          </a:xfrm>
        </p:spPr>
        <p:txBody>
          <a:bodyPr/>
          <a:lstStyle/>
          <a:p>
            <a:r>
              <a:rPr lang="en-US" dirty="0"/>
              <a:t>This is a pattern of </a:t>
            </a:r>
          </a:p>
          <a:p>
            <a:pPr lvl="1"/>
            <a:r>
              <a:rPr lang="en-US" sz="2800" dirty="0"/>
              <a:t>Pancreatic enzyme deficiency</a:t>
            </a:r>
          </a:p>
          <a:p>
            <a:pPr lvl="1"/>
            <a:r>
              <a:rPr lang="en-US" sz="2800" dirty="0"/>
              <a:t>Zinc deficiency</a:t>
            </a:r>
          </a:p>
        </p:txBody>
      </p:sp>
      <p:pic>
        <p:nvPicPr>
          <p:cNvPr id="53252" name="Picture 4" descr="6-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905000"/>
            <a:ext cx="7505700" cy="204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800600" y="76200"/>
            <a:ext cx="5867400" cy="1206500"/>
          </a:xfrm>
        </p:spPr>
        <p:txBody>
          <a:bodyPr/>
          <a:lstStyle/>
          <a:p>
            <a:pPr algn="ctr"/>
            <a:r>
              <a:rPr lang="en-US" sz="3600" b="1" dirty="0"/>
              <a:t>AA: Reference Ranges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2819400" y="3810001"/>
            <a:ext cx="7315200" cy="1622425"/>
          </a:xfrm>
        </p:spPr>
        <p:txBody>
          <a:bodyPr/>
          <a:lstStyle/>
          <a:p>
            <a:r>
              <a:rPr lang="en-US" dirty="0"/>
              <a:t>This is a pattern of deficiency of </a:t>
            </a:r>
          </a:p>
          <a:p>
            <a:pPr lvl="1"/>
            <a:r>
              <a:rPr lang="en-US" sz="2800" dirty="0"/>
              <a:t>B6, B5 and</a:t>
            </a:r>
          </a:p>
          <a:p>
            <a:pPr lvl="1"/>
            <a:r>
              <a:rPr lang="en-US" sz="2800" dirty="0"/>
              <a:t>Zinc</a:t>
            </a:r>
          </a:p>
        </p:txBody>
      </p:sp>
      <p:pic>
        <p:nvPicPr>
          <p:cNvPr id="54276" name="Picture 4" descr="7-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312" y="2362200"/>
            <a:ext cx="7177088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800600" y="76200"/>
            <a:ext cx="5867400" cy="1206500"/>
          </a:xfrm>
        </p:spPr>
        <p:txBody>
          <a:bodyPr/>
          <a:lstStyle/>
          <a:p>
            <a:pPr algn="ctr"/>
            <a:r>
              <a:rPr lang="en-US" sz="3600" b="1" dirty="0"/>
              <a:t>AA: Reference Ranges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2743200" y="3444876"/>
            <a:ext cx="7315200" cy="26511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This is a pattern of chronic depletion of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B6, B5 and Zinc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Branched Chain Amino Acids (BCAA)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resulting in loss of muscle mass, reduced liver synthesis and sometimes resulting in alopecia or sleep apnea </a:t>
            </a:r>
          </a:p>
        </p:txBody>
      </p:sp>
      <p:pic>
        <p:nvPicPr>
          <p:cNvPr id="55300" name="Picture 4" descr="8-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981201"/>
            <a:ext cx="7405688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800600" y="76200"/>
            <a:ext cx="5867400" cy="1206500"/>
          </a:xfrm>
        </p:spPr>
        <p:txBody>
          <a:bodyPr/>
          <a:lstStyle/>
          <a:p>
            <a:pPr algn="ctr"/>
            <a:r>
              <a:rPr lang="en-US" sz="3600" b="1" dirty="0"/>
              <a:t>AA: Reference Ranges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2819400" y="4987926"/>
            <a:ext cx="7315200" cy="1108075"/>
          </a:xfrm>
        </p:spPr>
        <p:txBody>
          <a:bodyPr/>
          <a:lstStyle/>
          <a:p>
            <a:r>
              <a:rPr lang="en-US" dirty="0"/>
              <a:t>Muscle catabolism</a:t>
            </a:r>
          </a:p>
        </p:txBody>
      </p:sp>
      <p:pic>
        <p:nvPicPr>
          <p:cNvPr id="56324" name="Picture 4" descr="9-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1676401"/>
            <a:ext cx="7429500" cy="28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DC8C3900-B8A1-4965-88E6-CBCBFE067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04825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24568"/>
            <a:ext cx="3766457" cy="5412920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AA: BCAA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5600700" y="624568"/>
            <a:ext cx="5753098" cy="5412920"/>
          </a:xfrm>
        </p:spPr>
        <p:txBody>
          <a:bodyPr anchor="ctr">
            <a:normAutofit/>
          </a:bodyPr>
          <a:lstStyle/>
          <a:p>
            <a:r>
              <a:rPr lang="en-US" sz="2400"/>
              <a:t>Not used for neurotransmitter or bile acid formation</a:t>
            </a:r>
          </a:p>
          <a:p>
            <a:r>
              <a:rPr lang="en-US" sz="2400"/>
              <a:t>Regulators of neurotransmitter metabolism thru competition for binding sites in the brain</a:t>
            </a:r>
          </a:p>
          <a:p>
            <a:r>
              <a:rPr lang="en-US" sz="2400"/>
              <a:t>Stored in muscle, where converted to glutamine and alanine by liver and kidney</a:t>
            </a:r>
          </a:p>
          <a:p>
            <a:r>
              <a:rPr lang="en-US" sz="2400"/>
              <a:t>Use in stress induced muscle protein synthesis loss (diabetic, injury, emotional trauma, etc.)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DC8C3900-B8A1-4965-88E6-CBCBFE067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04825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24568"/>
            <a:ext cx="3766457" cy="5412920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AA: BCAA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5600700" y="624568"/>
            <a:ext cx="5753098" cy="5412920"/>
          </a:xfrm>
        </p:spPr>
        <p:txBody>
          <a:bodyPr anchor="ctr">
            <a:normAutofit/>
          </a:bodyPr>
          <a:lstStyle/>
          <a:p>
            <a:r>
              <a:rPr lang="en-US" sz="2400">
                <a:sym typeface="Wingdings" pitchFamily="2" charset="2"/>
              </a:rPr>
              <a:t> BCAAs suggest inadequate B6, B5 (Pantothenic acid spares sulfur aminos). Supplementation will produce coenzyme A and zinc.</a:t>
            </a:r>
          </a:p>
          <a:p>
            <a:r>
              <a:rPr lang="en-US" sz="2400">
                <a:sym typeface="Wingdings" pitchFamily="2" charset="2"/>
              </a:rPr>
              <a:t> BCAAs suggests chronic depletion </a:t>
            </a:r>
          </a:p>
          <a:p>
            <a:r>
              <a:rPr lang="en-US" sz="2400">
                <a:sym typeface="Wingdings" pitchFamily="2" charset="2"/>
              </a:rPr>
              <a:t>BCAAs increase respiration and decrease sleep apnea</a:t>
            </a:r>
          </a:p>
          <a:p>
            <a:pPr>
              <a:buFontTx/>
              <a:buNone/>
            </a:pPr>
            <a:r>
              <a:rPr lang="en-US" sz="2400"/>
              <a:t>	</a:t>
            </a:r>
            <a:r>
              <a:rPr lang="en-US" sz="2400" b="1"/>
              <a:t>Kirvela O, Thorpy M, Takala J, Askanazi J, Singer P, Kvetan V. Respiratory and sleep patterns during nocturnal infusions of branched chain amino acids. Acta Anesthesiol Scand, 1990; 34: 645-8.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DC8C3900-B8A1-4965-88E6-CBCBFE067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04825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39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838200" y="624568"/>
            <a:ext cx="3766457" cy="5412920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AA: BCAA</a:t>
            </a:r>
          </a:p>
        </p:txBody>
      </p:sp>
      <p:sp>
        <p:nvSpPr>
          <p:cNvPr id="59395" name="Rectangle 1027"/>
          <p:cNvSpPr>
            <a:spLocks noGrp="1" noChangeArrowheads="1"/>
          </p:cNvSpPr>
          <p:nvPr>
            <p:ph idx="1"/>
          </p:nvPr>
        </p:nvSpPr>
        <p:spPr>
          <a:xfrm>
            <a:off x="5600700" y="624568"/>
            <a:ext cx="5753098" cy="5412920"/>
          </a:xfrm>
        </p:spPr>
        <p:txBody>
          <a:bodyPr anchor="ctr">
            <a:normAutofit/>
          </a:bodyPr>
          <a:lstStyle/>
          <a:p>
            <a:r>
              <a:rPr lang="en-US" sz="2400">
                <a:sym typeface="Wingdings" pitchFamily="2" charset="2"/>
              </a:rPr>
              <a:t>BCAAs  Alanine</a:t>
            </a:r>
          </a:p>
          <a:p>
            <a:r>
              <a:rPr lang="en-US" sz="2400">
                <a:sym typeface="Wingdings" pitchFamily="2" charset="2"/>
              </a:rPr>
              <a:t> Alanine suggests B6 deficiency</a:t>
            </a:r>
          </a:p>
          <a:p>
            <a:r>
              <a:rPr lang="en-US" sz="2400">
                <a:sym typeface="Wingdings" pitchFamily="2" charset="2"/>
              </a:rPr>
              <a:t>Alanine carries nitrogen from muscle to liver where it is converted to glucose</a:t>
            </a:r>
          </a:p>
          <a:p>
            <a:r>
              <a:rPr lang="en-US" sz="2400">
                <a:sym typeface="Wingdings" pitchFamily="2" charset="2"/>
              </a:rPr>
              <a:t>Alanine Transferase (ALT), the enzyme in this reaction, is B6 dependant</a:t>
            </a:r>
          </a:p>
          <a:p>
            <a:r>
              <a:rPr lang="en-US" sz="2400">
                <a:sym typeface="Wingdings" pitchFamily="2" charset="2"/>
              </a:rPr>
              <a:t> Alanine = Hypoglycemia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Rectangle 71">
            <a:extLst>
              <a:ext uri="{FF2B5EF4-FFF2-40B4-BE49-F238E27FC236}">
                <a16:creationId xmlns:a16="http://schemas.microsoft.com/office/drawing/2014/main" id="{6F66A575-7835-4400-BEDE-89F2EF034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21629" y="640080"/>
            <a:ext cx="4225290" cy="5578816"/>
          </a:xfrm>
        </p:spPr>
        <p:txBody>
          <a:bodyPr>
            <a:normAutofit/>
          </a:bodyPr>
          <a:lstStyle/>
          <a:p>
            <a:pPr algn="ctr"/>
            <a:r>
              <a:rPr lang="en-US" b="1">
                <a:solidFill>
                  <a:srgbClr val="FFFFFF"/>
                </a:solidFill>
              </a:rPr>
              <a:t>Glycine and Serine Metabolism</a:t>
            </a: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" r="1905"/>
          <a:stretch/>
        </p:blipFill>
        <p:spPr bwMode="auto">
          <a:xfrm>
            <a:off x="6096000" y="640080"/>
            <a:ext cx="5459470" cy="557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DC8C3900-B8A1-4965-88E6-CBCBFE067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04825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24568"/>
            <a:ext cx="3766457" cy="5412920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AA: BCAA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5600700" y="624568"/>
            <a:ext cx="5753098" cy="5412920"/>
          </a:xfrm>
        </p:spPr>
        <p:txBody>
          <a:bodyPr anchor="ctr">
            <a:normAutofit/>
          </a:bodyPr>
          <a:lstStyle/>
          <a:p>
            <a:pPr>
              <a:spcBef>
                <a:spcPct val="40000"/>
              </a:spcBef>
              <a:buFontTx/>
              <a:buNone/>
            </a:pPr>
            <a:r>
              <a:rPr lang="en-US" sz="2400"/>
              <a:t>Supplementation will</a:t>
            </a:r>
          </a:p>
          <a:p>
            <a:pPr lvl="1">
              <a:spcBef>
                <a:spcPct val="40000"/>
              </a:spcBef>
            </a:pPr>
            <a:r>
              <a:rPr lang="en-US"/>
              <a:t>increase respiration</a:t>
            </a:r>
          </a:p>
          <a:p>
            <a:pPr lvl="1">
              <a:spcBef>
                <a:spcPct val="40000"/>
              </a:spcBef>
            </a:pPr>
            <a:r>
              <a:rPr lang="en-US"/>
              <a:t>decrease sleep apnea</a:t>
            </a:r>
          </a:p>
          <a:p>
            <a:pPr lvl="1">
              <a:spcBef>
                <a:spcPct val="40000"/>
              </a:spcBef>
            </a:pPr>
            <a:r>
              <a:rPr lang="en-US"/>
              <a:t>stimulate food intake in loss of appetite</a:t>
            </a:r>
          </a:p>
          <a:p>
            <a:pPr lvl="1">
              <a:spcBef>
                <a:spcPct val="40000"/>
              </a:spcBef>
            </a:pPr>
            <a:r>
              <a:rPr lang="en-US"/>
              <a:t>slow transit time (in diarrhea)</a:t>
            </a:r>
          </a:p>
          <a:p>
            <a:pPr lvl="1">
              <a:spcBef>
                <a:spcPct val="40000"/>
              </a:spcBef>
            </a:pPr>
            <a:r>
              <a:rPr lang="en-US"/>
              <a:t>leucine inhibits liver protein degradation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DC8C3900-B8A1-4965-88E6-CBCBFE067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04825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24568"/>
            <a:ext cx="3766457" cy="5412920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AA: Sarcosine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5600700" y="624568"/>
            <a:ext cx="5753098" cy="5412920"/>
          </a:xfrm>
        </p:spPr>
        <p:txBody>
          <a:bodyPr anchor="ctr">
            <a:normAutofit/>
          </a:bodyPr>
          <a:lstStyle/>
          <a:p>
            <a:r>
              <a:rPr lang="en-US" sz="2400" dirty="0">
                <a:sym typeface="Symbol" pitchFamily="18" charset="2"/>
              </a:rPr>
              <a:t>N-</a:t>
            </a:r>
            <a:r>
              <a:rPr lang="en-US" sz="2400" dirty="0" err="1">
                <a:sym typeface="Symbol" pitchFamily="18" charset="2"/>
              </a:rPr>
              <a:t>methylglycine</a:t>
            </a:r>
            <a:r>
              <a:rPr lang="en-US" sz="2400" dirty="0">
                <a:sym typeface="Symbol" pitchFamily="18" charset="2"/>
              </a:rPr>
              <a:t>, </a:t>
            </a:r>
            <a:r>
              <a:rPr lang="en-US" sz="2400">
                <a:sym typeface="Symbol" pitchFamily="18" charset="2"/>
              </a:rPr>
              <a:t>aka Sarcosine, is </a:t>
            </a:r>
            <a:r>
              <a:rPr lang="en-US" sz="2400" dirty="0">
                <a:sym typeface="Symbol" pitchFamily="18" charset="2"/>
              </a:rPr>
              <a:t>formed by methyl group transfer from methionine to glycine on the pathway to choline</a:t>
            </a:r>
          </a:p>
          <a:p>
            <a:r>
              <a:rPr lang="en-US" sz="2400" dirty="0">
                <a:sym typeface="Symbol" pitchFamily="18" charset="2"/>
              </a:rPr>
              <a:t>Cofactors are B12 and folate on pathway to choline</a:t>
            </a:r>
          </a:p>
          <a:p>
            <a:r>
              <a:rPr lang="en-US" sz="2400" dirty="0">
                <a:sym typeface="Symbol" pitchFamily="18" charset="2"/>
              </a:rPr>
              <a:t> in B2 deficiency on the return pathway to glycine</a:t>
            </a:r>
          </a:p>
          <a:p>
            <a:r>
              <a:rPr lang="en-US" sz="2400" dirty="0">
                <a:sym typeface="Symbol" pitchFamily="18" charset="2"/>
              </a:rPr>
              <a:t> in Parkinson’s Disease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DC8C3900-B8A1-4965-88E6-CBCBFE067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04825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24568"/>
            <a:ext cx="3766457" cy="5412920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AA: Hydroxyproline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5600700" y="624568"/>
            <a:ext cx="5753098" cy="5412920"/>
          </a:xfrm>
        </p:spPr>
        <p:txBody>
          <a:bodyPr anchor="ctr">
            <a:normAutofit/>
          </a:bodyPr>
          <a:lstStyle/>
          <a:p>
            <a:pPr>
              <a:spcBef>
                <a:spcPct val="40000"/>
              </a:spcBef>
            </a:pPr>
            <a:r>
              <a:rPr lang="en-US" sz="2400"/>
              <a:t>Synthesized from proline </a:t>
            </a:r>
          </a:p>
          <a:p>
            <a:pPr>
              <a:spcBef>
                <a:spcPct val="40000"/>
              </a:spcBef>
            </a:pPr>
            <a:r>
              <a:rPr lang="en-US" sz="2400">
                <a:sym typeface="Symbol" pitchFamily="18" charset="2"/>
              </a:rPr>
              <a:t> Urine levels are consistent with high bone turnover</a:t>
            </a:r>
          </a:p>
          <a:p>
            <a:pPr>
              <a:spcBef>
                <a:spcPct val="40000"/>
              </a:spcBef>
            </a:pPr>
            <a:r>
              <a:rPr lang="en-US" sz="2400">
                <a:sym typeface="Symbol" pitchFamily="18" charset="2"/>
              </a:rPr>
              <a:t> Or normal urine proline and  h-proline indicate vitamin C and iron deficiency</a:t>
            </a:r>
          </a:p>
          <a:p>
            <a:pPr>
              <a:spcBef>
                <a:spcPct val="40000"/>
              </a:spcBef>
            </a:pPr>
            <a:r>
              <a:rPr lang="en-US" sz="2400">
                <a:sym typeface="Symbol" pitchFamily="18" charset="2"/>
              </a:rPr>
              <a:t>Also correlates with serum alkaline phosphatase, thus also a functional zinc sufficiency indicator</a:t>
            </a:r>
          </a:p>
          <a:p>
            <a:pPr>
              <a:spcBef>
                <a:spcPct val="40000"/>
              </a:spcBef>
            </a:pPr>
            <a:r>
              <a:rPr lang="en-US" sz="2400">
                <a:sym typeface="Symbol" pitchFamily="18" charset="2"/>
              </a:rPr>
              <a:t> Free plasma h-proline found in multiple myeloma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DC8C3900-B8A1-4965-88E6-CBCBFE067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04825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24568"/>
            <a:ext cx="3766457" cy="5412920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  <a:sym typeface="Symbol" pitchFamily="18" charset="2"/>
              </a:rPr>
              <a:t>AA: -Aminoadipic Acid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5600700" y="624568"/>
            <a:ext cx="5753098" cy="5412920"/>
          </a:xfrm>
        </p:spPr>
        <p:txBody>
          <a:bodyPr anchor="ctr">
            <a:normAutofit/>
          </a:bodyPr>
          <a:lstStyle/>
          <a:p>
            <a:r>
              <a:rPr lang="en-US" sz="2200"/>
              <a:t>Specific marker for B6 (and </a:t>
            </a:r>
            <a:r>
              <a:rPr lang="en-US" sz="2200">
                <a:sym typeface="Symbol" pitchFamily="18" charset="2"/>
              </a:rPr>
              <a:t></a:t>
            </a:r>
            <a:r>
              <a:rPr lang="en-US" sz="2200"/>
              <a:t>KG) [Homocysteine is B12 specific]</a:t>
            </a:r>
          </a:p>
          <a:p>
            <a:r>
              <a:rPr lang="en-US" sz="2200"/>
              <a:t>Cardiovascular Disease risk marker*</a:t>
            </a:r>
          </a:p>
          <a:p>
            <a:r>
              <a:rPr lang="en-US" sz="2200">
                <a:sym typeface="Symbol" pitchFamily="18" charset="2"/>
              </a:rPr>
              <a:t>Seen in impaired lysine metabolism</a:t>
            </a:r>
          </a:p>
          <a:p>
            <a:r>
              <a:rPr lang="en-US" sz="2200">
                <a:sym typeface="Symbol" pitchFamily="18" charset="2"/>
              </a:rPr>
              <a:t>May be connected with neurological disorders (Reynaud’s, petit mal seizures, low BP and susceptibility to herpes outbreaks)</a:t>
            </a:r>
            <a:endParaRPr lang="en-US" sz="2200"/>
          </a:p>
          <a:p>
            <a:r>
              <a:rPr lang="en-US" sz="2200">
                <a:sym typeface="Wingdings" pitchFamily="2" charset="2"/>
              </a:rPr>
              <a:t> </a:t>
            </a:r>
            <a:r>
              <a:rPr lang="en-US" sz="2200">
                <a:sym typeface="Symbol" pitchFamily="18" charset="2"/>
              </a:rPr>
              <a:t>-Aminoadipic Acid can result from excess lysine supplementation</a:t>
            </a:r>
          </a:p>
          <a:p>
            <a:endParaRPr lang="en-US" sz="2200">
              <a:sym typeface="Symbol" pitchFamily="18" charset="2"/>
            </a:endParaRPr>
          </a:p>
          <a:p>
            <a:pPr>
              <a:buFontTx/>
              <a:buNone/>
            </a:pPr>
            <a:r>
              <a:rPr lang="en-US" sz="2200" b="1">
                <a:sym typeface="Symbol" pitchFamily="18" charset="2"/>
              </a:rPr>
              <a:t>	*Olszewski AJ, Szostak WB. Homocysteine content of plasma protein in ischemic heart disease [published erratum appears in Atherosclerosis 1991, May; 88(1): 97-8.] Atherosclerosis, 1988; 69: 109-13.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DC8C3900-B8A1-4965-88E6-CBCBFE067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04825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24568"/>
            <a:ext cx="3766457" cy="5412920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Amino Acids:</a:t>
            </a:r>
            <a:br>
              <a:rPr lang="en-US" b="1">
                <a:solidFill>
                  <a:srgbClr val="FFFFFF"/>
                </a:solidFill>
              </a:rPr>
            </a:br>
            <a:r>
              <a:rPr lang="en-US" b="1">
                <a:solidFill>
                  <a:srgbClr val="FFFFFF"/>
                </a:solidFill>
                <a:sym typeface="Symbol" pitchFamily="18" charset="2"/>
              </a:rPr>
              <a:t>-Amino Acids</a:t>
            </a:r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5600700" y="624568"/>
            <a:ext cx="5753098" cy="5412920"/>
          </a:xfrm>
        </p:spPr>
        <p:txBody>
          <a:bodyPr anchor="ctr">
            <a:normAutofit/>
          </a:bodyPr>
          <a:lstStyle/>
          <a:p>
            <a:pPr>
              <a:buFontTx/>
              <a:buNone/>
            </a:pPr>
            <a:r>
              <a:rPr lang="en-US" sz="2400" b="1">
                <a:sym typeface="Symbol" pitchFamily="18" charset="2"/>
              </a:rPr>
              <a:t>Most abundant:</a:t>
            </a:r>
          </a:p>
          <a:p>
            <a:r>
              <a:rPr lang="en-US" sz="2400">
                <a:sym typeface="Symbol" pitchFamily="18" charset="2"/>
              </a:rPr>
              <a:t>Taurine</a:t>
            </a:r>
          </a:p>
          <a:p>
            <a:r>
              <a:rPr lang="en-US" sz="2400">
                <a:sym typeface="Symbol" pitchFamily="18" charset="2"/>
              </a:rPr>
              <a:t>-alanine</a:t>
            </a:r>
          </a:p>
          <a:p>
            <a:r>
              <a:rPr lang="en-US" sz="2400">
                <a:sym typeface="Symbol" pitchFamily="18" charset="2"/>
              </a:rPr>
              <a:t>-aminobutyrate (GABA)</a:t>
            </a:r>
          </a:p>
          <a:p>
            <a:r>
              <a:rPr lang="en-US" sz="2400">
                <a:sym typeface="Symbol" pitchFamily="18" charset="2"/>
              </a:rPr>
              <a:t>-alanylhistidine (Carnosine)</a:t>
            </a:r>
          </a:p>
          <a:p>
            <a:r>
              <a:rPr lang="en-US" sz="2400">
                <a:sym typeface="Symbol" pitchFamily="18" charset="2"/>
              </a:rPr>
              <a:t>-alanyl-1-methylhistidine (Anserine)</a:t>
            </a:r>
            <a:endParaRPr lang="en-US" sz="2400">
              <a:latin typeface="Arial" charset="0"/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DC8C3900-B8A1-4965-88E6-CBCBFE067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04825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24568"/>
            <a:ext cx="3766457" cy="5412920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Clinical Tips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5600700" y="624568"/>
            <a:ext cx="5753098" cy="5412920"/>
          </a:xfrm>
        </p:spPr>
        <p:txBody>
          <a:bodyPr anchor="ctr">
            <a:normAutofit/>
          </a:bodyPr>
          <a:lstStyle/>
          <a:p>
            <a:r>
              <a:rPr lang="en-US" sz="2400">
                <a:sym typeface="Symbol" pitchFamily="18" charset="2"/>
              </a:rPr>
              <a:t></a:t>
            </a:r>
            <a:r>
              <a:rPr lang="en-US" sz="2400"/>
              <a:t> Taurine suggests excess oxidative damage</a:t>
            </a:r>
          </a:p>
          <a:p>
            <a:r>
              <a:rPr lang="en-US" sz="2400"/>
              <a:t>Chronic deficiency results in extreme sensitivity to environmental allergens (“universal reactor”)  </a:t>
            </a:r>
          </a:p>
          <a:p>
            <a:r>
              <a:rPr lang="en-US" sz="2400"/>
              <a:t>A key component of bile, </a:t>
            </a:r>
            <a:r>
              <a:rPr lang="en-US" sz="2400">
                <a:sym typeface="Symbol" pitchFamily="18" charset="2"/>
              </a:rPr>
              <a:t></a:t>
            </a:r>
            <a:r>
              <a:rPr lang="en-US" sz="2400"/>
              <a:t> Taurine can result in problems with fat digestion, </a:t>
            </a:r>
            <a:r>
              <a:rPr lang="en-US" sz="2400">
                <a:sym typeface="Symbol" pitchFamily="18" charset="2"/>
              </a:rPr>
              <a:t></a:t>
            </a:r>
            <a:r>
              <a:rPr lang="en-US" sz="2400"/>
              <a:t> Fat soluble vitamins, and </a:t>
            </a:r>
            <a:r>
              <a:rPr lang="en-US" sz="2400">
                <a:sym typeface="Symbol" pitchFamily="18" charset="2"/>
              </a:rPr>
              <a:t> C</a:t>
            </a:r>
            <a:r>
              <a:rPr lang="en-US" sz="2400"/>
              <a:t>holesterol.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DC8C3900-B8A1-4965-88E6-CBCBFE067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04825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24568"/>
            <a:ext cx="3766457" cy="5412920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Clinical Tips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5600700" y="624568"/>
            <a:ext cx="5753098" cy="5412920"/>
          </a:xfrm>
        </p:spPr>
        <p:txBody>
          <a:bodyPr anchor="ctr">
            <a:normAutofit/>
          </a:bodyPr>
          <a:lstStyle/>
          <a:p>
            <a:r>
              <a:rPr lang="en-US" sz="2400">
                <a:sym typeface="Symbol" pitchFamily="18" charset="2"/>
              </a:rPr>
              <a:t> T</a:t>
            </a:r>
            <a:r>
              <a:rPr lang="en-US" sz="2400"/>
              <a:t>aurine contributes to a host of cardiovascular and neurological problems.  </a:t>
            </a:r>
          </a:p>
          <a:p>
            <a:r>
              <a:rPr lang="en-US" sz="2400">
                <a:sym typeface="Symbol" pitchFamily="18" charset="2"/>
              </a:rPr>
              <a:t> T</a:t>
            </a:r>
            <a:r>
              <a:rPr lang="en-US" sz="2400"/>
              <a:t>aurine increases platelet aggregation.  </a:t>
            </a:r>
          </a:p>
          <a:p>
            <a:r>
              <a:rPr lang="en-US" sz="2400"/>
              <a:t>Beta-agonist drugs reduce stores of taurine.</a:t>
            </a:r>
          </a:p>
          <a:p>
            <a:r>
              <a:rPr lang="en-US" sz="2400">
                <a:sym typeface="Symbol" pitchFamily="18" charset="2"/>
              </a:rPr>
              <a:t> </a:t>
            </a:r>
            <a:r>
              <a:rPr lang="en-US" sz="2400">
                <a:sym typeface="Wingdings" pitchFamily="2" charset="2"/>
              </a:rPr>
              <a:t>Ornithine indicates excess ammonia buildup (Gut bacteria are a major source of ammonia)</a:t>
            </a:r>
            <a:endParaRPr lang="en-US" sz="2400"/>
          </a:p>
          <a:p>
            <a:r>
              <a:rPr lang="en-US" sz="2400">
                <a:sym typeface="Symbol" pitchFamily="18" charset="2"/>
              </a:rPr>
              <a:t></a:t>
            </a:r>
            <a:r>
              <a:rPr lang="en-US" sz="2400">
                <a:sym typeface="Wingdings" pitchFamily="2" charset="2"/>
              </a:rPr>
              <a:t> Ornithine (any </a:t>
            </a:r>
            <a:r>
              <a:rPr lang="en-US" sz="2400">
                <a:sym typeface="Symbol" pitchFamily="18" charset="2"/>
              </a:rPr>
              <a:t></a:t>
            </a:r>
            <a:r>
              <a:rPr lang="en-US" sz="2400">
                <a:sym typeface="Wingdings" pitchFamily="2" charset="2"/>
              </a:rPr>
              <a:t> ammonia) may indicate food intolerance (esp. with </a:t>
            </a:r>
            <a:r>
              <a:rPr lang="en-US" sz="2400">
                <a:sym typeface="Symbol" pitchFamily="18" charset="2"/>
              </a:rPr>
              <a:t>BUN)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DC8C3900-B8A1-4965-88E6-CBCBFE067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04825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24568"/>
            <a:ext cx="3766457" cy="5412920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Clinical Tips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5600700" y="624568"/>
            <a:ext cx="5753098" cy="5412920"/>
          </a:xfrm>
        </p:spPr>
        <p:txBody>
          <a:bodyPr anchor="ctr">
            <a:normAutofit/>
          </a:bodyPr>
          <a:lstStyle/>
          <a:p>
            <a:r>
              <a:rPr lang="en-US" sz="2400">
                <a:sym typeface="Symbol" pitchFamily="18" charset="2"/>
              </a:rPr>
              <a:t></a:t>
            </a:r>
            <a:r>
              <a:rPr lang="en-US" sz="2400"/>
              <a:t> Glutamine suggests ammonia buildup, even more likely when </a:t>
            </a:r>
            <a:r>
              <a:rPr lang="en-US" sz="2400">
                <a:sym typeface="Symbol" pitchFamily="18" charset="2"/>
              </a:rPr>
              <a:t> Glutamic acid</a:t>
            </a:r>
          </a:p>
          <a:p>
            <a:r>
              <a:rPr lang="en-US" sz="2400">
                <a:sym typeface="Symbol" pitchFamily="18" charset="2"/>
              </a:rPr>
              <a:t>Glutamine levels may fall following amino supplementation if aminos are effective in healing GI tissues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DC8C3900-B8A1-4965-88E6-CBCBFE067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04825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24568"/>
            <a:ext cx="3766457" cy="5412920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Clinical Tips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5600700" y="624568"/>
            <a:ext cx="5753098" cy="5412920"/>
          </a:xfrm>
        </p:spPr>
        <p:txBody>
          <a:bodyPr anchor="ctr">
            <a:normAutofit/>
          </a:bodyPr>
          <a:lstStyle/>
          <a:p>
            <a:r>
              <a:rPr lang="en-US" sz="2400">
                <a:sym typeface="Symbol" pitchFamily="18" charset="2"/>
              </a:rPr>
              <a:t> Serine:Glycine ratio occurs in depressed individuals</a:t>
            </a:r>
          </a:p>
          <a:p>
            <a:endParaRPr lang="en-US" sz="2400" b="1"/>
          </a:p>
          <a:p>
            <a:pPr>
              <a:buFontTx/>
              <a:buNone/>
            </a:pPr>
            <a:r>
              <a:rPr lang="en-US" sz="2400" b="1"/>
              <a:t>	</a:t>
            </a:r>
            <a:r>
              <a:rPr lang="en-US" sz="2400"/>
              <a:t>Altamura C, Maes M, Dai J, Meltzer HY. </a:t>
            </a:r>
            <a:r>
              <a:rPr lang="en-US" sz="2400" i="1"/>
              <a:t>Plasma concentrations of excitatory amino acids, serine, glycine, taurine and histidine in major depression.</a:t>
            </a:r>
            <a:r>
              <a:rPr lang="en-US" sz="2400"/>
              <a:t> Eur Neurophsychopharmacolo 1995; 5 Suppl: 71-5.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DC8C3900-B8A1-4965-88E6-CBCBFE067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04825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24568"/>
            <a:ext cx="3766457" cy="5412920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Clinical Tips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5600700" y="624568"/>
            <a:ext cx="5753098" cy="5412920"/>
          </a:xfrm>
        </p:spPr>
        <p:txBody>
          <a:bodyPr anchor="ctr">
            <a:normAutofit/>
          </a:bodyPr>
          <a:lstStyle/>
          <a:p>
            <a:r>
              <a:rPr lang="en-US" sz="2400">
                <a:sym typeface="Wingdings" pitchFamily="2" charset="2"/>
              </a:rPr>
              <a:t></a:t>
            </a:r>
            <a:r>
              <a:rPr lang="en-US" sz="2400">
                <a:sym typeface="Symbol" pitchFamily="18" charset="2"/>
              </a:rPr>
              <a:t>Serine and Homocysteine can be normalized with betaine (DMG)</a:t>
            </a:r>
          </a:p>
          <a:p>
            <a:endParaRPr lang="en-US" sz="2400">
              <a:sym typeface="Symbol" pitchFamily="18" charset="2"/>
            </a:endParaRPr>
          </a:p>
          <a:p>
            <a:pPr>
              <a:buFontTx/>
              <a:buNone/>
            </a:pPr>
            <a:r>
              <a:rPr lang="en-US" sz="2400" b="1"/>
              <a:t>	Dudman NP, Tyrell PA, Wilcken DE. </a:t>
            </a:r>
            <a:r>
              <a:rPr lang="en-US" sz="2400" b="1" i="1"/>
              <a:t>Homocysteinemia: depressed plasma serine levels.</a:t>
            </a:r>
            <a:r>
              <a:rPr lang="en-US" sz="2400" b="1"/>
              <a:t> Metabolism, 1987; 36: 198-201.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6F66A575-7835-4400-BEDE-89F2EF034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21629" y="640080"/>
            <a:ext cx="4225290" cy="5578816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>
                <a:solidFill>
                  <a:srgbClr val="FFFFFF"/>
                </a:solidFill>
              </a:rPr>
              <a:t>Tryptophan Metabolism</a:t>
            </a:r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28" b="-1"/>
          <a:stretch/>
        </p:blipFill>
        <p:spPr bwMode="auto">
          <a:xfrm>
            <a:off x="6096000" y="640080"/>
            <a:ext cx="5459470" cy="557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DC8C3900-B8A1-4965-88E6-CBCBFE067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04825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24568"/>
            <a:ext cx="3766457" cy="5412920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Clinical Tips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5600700" y="624568"/>
            <a:ext cx="5753098" cy="5412920"/>
          </a:xfrm>
        </p:spPr>
        <p:txBody>
          <a:bodyPr anchor="ctr">
            <a:normAutofit/>
          </a:bodyPr>
          <a:lstStyle/>
          <a:p>
            <a:r>
              <a:rPr lang="en-US" sz="2400">
                <a:sym typeface="Wingdings" pitchFamily="2" charset="2"/>
              </a:rPr>
              <a:t>Excess methionine can chelate copper</a:t>
            </a:r>
            <a:r>
              <a:rPr lang="en-US" sz="2400" baseline="30000">
                <a:sym typeface="Wingdings" pitchFamily="2" charset="2"/>
              </a:rPr>
              <a:t>1</a:t>
            </a:r>
            <a:r>
              <a:rPr lang="en-US" sz="2400">
                <a:sym typeface="Wingdings" pitchFamily="2" charset="2"/>
              </a:rPr>
              <a:t>, cobalt</a:t>
            </a:r>
            <a:r>
              <a:rPr lang="en-US" sz="2400" baseline="30000">
                <a:sym typeface="Wingdings" pitchFamily="2" charset="2"/>
              </a:rPr>
              <a:t>1</a:t>
            </a:r>
            <a:r>
              <a:rPr lang="en-US" sz="2400">
                <a:sym typeface="Wingdings" pitchFamily="2" charset="2"/>
              </a:rPr>
              <a:t> and lead</a:t>
            </a:r>
            <a:r>
              <a:rPr lang="en-US" sz="2400" baseline="30000">
                <a:sym typeface="Wingdings" pitchFamily="2" charset="2"/>
              </a:rPr>
              <a:t>2</a:t>
            </a:r>
            <a:r>
              <a:rPr lang="en-US" sz="2400">
                <a:sym typeface="Wingdings" pitchFamily="2" charset="2"/>
              </a:rPr>
              <a:t>.</a:t>
            </a:r>
            <a:endParaRPr lang="en-US" sz="2400">
              <a:sym typeface="Symbol" pitchFamily="18" charset="2"/>
            </a:endParaRPr>
          </a:p>
          <a:p>
            <a:endParaRPr lang="en-US" sz="2400">
              <a:sym typeface="Symbol" pitchFamily="18" charset="2"/>
            </a:endParaRPr>
          </a:p>
          <a:p>
            <a:pPr>
              <a:buFontTx/>
              <a:buNone/>
            </a:pPr>
            <a:r>
              <a:rPr lang="en-US" sz="2400" b="1"/>
              <a:t>	</a:t>
            </a:r>
            <a:r>
              <a:rPr lang="en-US" sz="2400" baseline="30000"/>
              <a:t>1</a:t>
            </a:r>
            <a:r>
              <a:rPr lang="en-US" sz="2400"/>
              <a:t>Domingo JL, Llobet JM. </a:t>
            </a:r>
            <a:r>
              <a:rPr lang="en-US" sz="2400" i="1"/>
              <a:t>Treatment of acute cobalt intoxication in rats with l-methionine.</a:t>
            </a:r>
            <a:r>
              <a:rPr lang="en-US" sz="2400"/>
              <a:t> Rev Esp Fisiol, 1984; 40: 443-8.</a:t>
            </a:r>
          </a:p>
          <a:p>
            <a:pPr>
              <a:buFontTx/>
              <a:buNone/>
            </a:pPr>
            <a:endParaRPr lang="en-US" sz="2400"/>
          </a:p>
          <a:p>
            <a:pPr>
              <a:buFontTx/>
              <a:buNone/>
            </a:pPr>
            <a:r>
              <a:rPr lang="en-US" sz="2400"/>
              <a:t>	</a:t>
            </a:r>
            <a:r>
              <a:rPr lang="en-US" sz="2400" baseline="30000"/>
              <a:t>2</a:t>
            </a:r>
            <a:r>
              <a:rPr lang="en-US" sz="2400"/>
              <a:t>Kachru DN, Khandelwal S, Tandon SK. </a:t>
            </a:r>
            <a:r>
              <a:rPr lang="en-US" sz="2400" i="1"/>
              <a:t>Influence of mehtionine supplementation in chelation of lead in rats.</a:t>
            </a:r>
            <a:r>
              <a:rPr lang="en-US" sz="2400"/>
              <a:t> Biomed Environ Sci, 1989; 2:265-70.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600201"/>
            <a:ext cx="6858000" cy="4998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6" descr="White box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495800"/>
            <a:ext cx="12700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Rectangle 7"/>
          <p:cNvSpPr>
            <a:spLocks noGrp="1" noChangeArrowheads="1"/>
          </p:cNvSpPr>
          <p:nvPr>
            <p:ph type="title"/>
          </p:nvPr>
        </p:nvSpPr>
        <p:spPr>
          <a:xfrm>
            <a:off x="4826000" y="76200"/>
            <a:ext cx="5842000" cy="1206500"/>
          </a:xfrm>
          <a:noFill/>
        </p:spPr>
        <p:txBody>
          <a:bodyPr vert="horz" lIns="92075" tIns="46038" rIns="92075" bIns="46038" rtlCol="0" anchor="ctr">
            <a:normAutofit/>
          </a:bodyPr>
          <a:lstStyle/>
          <a:p>
            <a:pPr algn="ctr"/>
            <a:r>
              <a:rPr lang="en-US" sz="3600" b="1" dirty="0"/>
              <a:t>Neurotransmitters from Amino Acids</a:t>
            </a:r>
          </a:p>
        </p:txBody>
      </p:sp>
      <p:sp>
        <p:nvSpPr>
          <p:cNvPr id="39941" name="Text Box 8"/>
          <p:cNvSpPr txBox="1">
            <a:spLocks noChangeArrowheads="1"/>
          </p:cNvSpPr>
          <p:nvPr/>
        </p:nvSpPr>
        <p:spPr bwMode="auto">
          <a:xfrm>
            <a:off x="7467600" y="1721849"/>
            <a:ext cx="1828800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0000"/>
                </a:solidFill>
                <a:latin typeface="Arial" charset="0"/>
              </a:rPr>
              <a:t>DHPP - Clostridium</a:t>
            </a:r>
          </a:p>
        </p:txBody>
      </p:sp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6F66A575-7835-4400-BEDE-89F2EF034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21629" y="640080"/>
            <a:ext cx="4225290" cy="5578816"/>
          </a:xfrm>
        </p:spPr>
        <p:txBody>
          <a:bodyPr>
            <a:normAutofit/>
          </a:bodyPr>
          <a:lstStyle/>
          <a:p>
            <a:pPr algn="ctr"/>
            <a:r>
              <a:rPr lang="en-US" b="1">
                <a:solidFill>
                  <a:srgbClr val="FFFFFF"/>
                </a:solidFill>
              </a:rPr>
              <a:t>Ammonia Metabolism Pathways</a:t>
            </a: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61" r="2" b="14722"/>
          <a:stretch/>
        </p:blipFill>
        <p:spPr bwMode="auto">
          <a:xfrm>
            <a:off x="6096000" y="640080"/>
            <a:ext cx="5459470" cy="557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6F66A575-7835-4400-BEDE-89F2EF034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21629" y="640080"/>
            <a:ext cx="4225290" cy="5578816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>
                <a:solidFill>
                  <a:srgbClr val="FFFFFF"/>
                </a:solidFill>
              </a:rPr>
              <a:t>Sulfur A.A. Metabolism Pathways</a:t>
            </a: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4"/>
          <a:stretch/>
        </p:blipFill>
        <p:spPr bwMode="auto">
          <a:xfrm>
            <a:off x="6096000" y="640080"/>
            <a:ext cx="5459470" cy="557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DC8C3900-B8A1-4965-88E6-CBCBFE067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04825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24568"/>
            <a:ext cx="3766457" cy="5412920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AA: Plasma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5600700" y="624568"/>
            <a:ext cx="5753098" cy="5412920"/>
          </a:xfrm>
        </p:spPr>
        <p:txBody>
          <a:bodyPr anchor="ctr">
            <a:normAutofit/>
          </a:bodyPr>
          <a:lstStyle/>
          <a:p>
            <a:r>
              <a:rPr lang="en-US" sz="2400"/>
              <a:t>Reflects the dynamics of amino acid exchange between muscle, liver, gut, brain and kidney tissues</a:t>
            </a:r>
          </a:p>
          <a:p>
            <a:r>
              <a:rPr lang="en-US" sz="2400"/>
              <a:t>Determines the rate of tissue-dependent processes</a:t>
            </a:r>
          </a:p>
          <a:p>
            <a:r>
              <a:rPr lang="en-US" sz="2400"/>
              <a:t>Due to the strong  inherent homeostatic mechanisms, some values may appear normal while being functionally abnormal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DC8C3900-B8A1-4965-88E6-CBCBFE067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04825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24568"/>
            <a:ext cx="3766457" cy="5412920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AA: Fasting Plasma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5600700" y="624568"/>
            <a:ext cx="5753098" cy="5412920"/>
          </a:xfrm>
        </p:spPr>
        <p:txBody>
          <a:bodyPr anchor="ctr">
            <a:normAutofit/>
          </a:bodyPr>
          <a:lstStyle/>
          <a:p>
            <a:r>
              <a:rPr lang="en-US" sz="2400"/>
              <a:t>Low levels - metabolic hypofunction</a:t>
            </a:r>
          </a:p>
          <a:p>
            <a:pPr lvl="1"/>
            <a:r>
              <a:rPr lang="en-US"/>
              <a:t>malabsorption</a:t>
            </a:r>
          </a:p>
          <a:p>
            <a:pPr lvl="1"/>
            <a:r>
              <a:rPr lang="en-US"/>
              <a:t>insufficient intake of protein</a:t>
            </a:r>
          </a:p>
          <a:p>
            <a:pPr lvl="1"/>
            <a:r>
              <a:rPr lang="en-US"/>
              <a:t>insufficient cofactors</a:t>
            </a:r>
          </a:p>
          <a:p>
            <a:pPr lvl="1"/>
            <a:r>
              <a:rPr lang="en-US"/>
              <a:t>genetic factors</a:t>
            </a:r>
          </a:p>
          <a:p>
            <a:r>
              <a:rPr lang="en-US" sz="2400"/>
              <a:t>High levels - metabolic dysfunction </a:t>
            </a:r>
          </a:p>
          <a:p>
            <a:pPr lvl="1"/>
            <a:r>
              <a:rPr lang="en-US"/>
              <a:t>malabsorption (esp. due to drugs)</a:t>
            </a:r>
          </a:p>
          <a:p>
            <a:pPr lvl="1"/>
            <a:r>
              <a:rPr lang="en-US"/>
              <a:t>imbalanced protein intake</a:t>
            </a:r>
          </a:p>
          <a:p>
            <a:pPr lvl="1"/>
            <a:r>
              <a:rPr lang="en-US"/>
              <a:t>insufficient cofactors</a:t>
            </a:r>
          </a:p>
          <a:p>
            <a:pPr lvl="1"/>
            <a:r>
              <a:rPr lang="en-US"/>
              <a:t>catabolic states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800600" y="152400"/>
            <a:ext cx="5867400" cy="1066800"/>
          </a:xfrm>
        </p:spPr>
        <p:txBody>
          <a:bodyPr/>
          <a:lstStyle/>
          <a:p>
            <a:pPr algn="ctr"/>
            <a:r>
              <a:rPr lang="en-US" sz="3600" b="1" dirty="0"/>
              <a:t>AA: Cofactor Indicators</a:t>
            </a:r>
          </a:p>
        </p:txBody>
      </p:sp>
      <p:graphicFrame>
        <p:nvGraphicFramePr>
          <p:cNvPr id="48131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2606416" y="2514600"/>
          <a:ext cx="11033384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608320" imgH="2130552" progId="Word.Document.8">
                  <p:embed/>
                </p:oleObj>
              </mc:Choice>
              <mc:Fallback>
                <p:oleObj name="Document" r:id="rId3" imgW="5608320" imgH="2130552" progId="Word.Document.8">
                  <p:embed/>
                  <p:pic>
                    <p:nvPicPr>
                      <p:cNvPr id="4813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6416" y="2514600"/>
                        <a:ext cx="11033384" cy="419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1217</Words>
  <Application>Microsoft Office PowerPoint</Application>
  <PresentationFormat>Widescreen</PresentationFormat>
  <Paragraphs>158</Paragraphs>
  <Slides>30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Times New Roman</vt:lpstr>
      <vt:lpstr>Office Theme</vt:lpstr>
      <vt:lpstr>Document</vt:lpstr>
      <vt:lpstr>Amino Acid Testing Part Two</vt:lpstr>
      <vt:lpstr>Glycine and Serine Metabolism</vt:lpstr>
      <vt:lpstr>Tryptophan Metabolism</vt:lpstr>
      <vt:lpstr>Neurotransmitters from Amino Acids</vt:lpstr>
      <vt:lpstr>Ammonia Metabolism Pathways</vt:lpstr>
      <vt:lpstr>Sulfur A.A. Metabolism Pathways</vt:lpstr>
      <vt:lpstr>AA: Plasma</vt:lpstr>
      <vt:lpstr>AA: Fasting Plasma</vt:lpstr>
      <vt:lpstr>AA: Cofactor Indicators</vt:lpstr>
      <vt:lpstr>AA: Reference Ranges</vt:lpstr>
      <vt:lpstr>AA: Reference Ranges</vt:lpstr>
      <vt:lpstr>AA: Reference Ranges</vt:lpstr>
      <vt:lpstr>AA: Reference Ranges</vt:lpstr>
      <vt:lpstr>AA: Reference Ranges</vt:lpstr>
      <vt:lpstr>AA: Reference Ranges</vt:lpstr>
      <vt:lpstr>AA: Reference Ranges</vt:lpstr>
      <vt:lpstr>AA: BCAA</vt:lpstr>
      <vt:lpstr>AA: BCAA</vt:lpstr>
      <vt:lpstr>AA: BCAA</vt:lpstr>
      <vt:lpstr>AA: BCAA</vt:lpstr>
      <vt:lpstr>AA: Sarcosine</vt:lpstr>
      <vt:lpstr>AA: Hydroxyproline</vt:lpstr>
      <vt:lpstr>AA: -Aminoadipic Acid</vt:lpstr>
      <vt:lpstr>Amino Acids: -Amino Acids</vt:lpstr>
      <vt:lpstr>Clinical Tips</vt:lpstr>
      <vt:lpstr>Clinical Tips</vt:lpstr>
      <vt:lpstr>Clinical Tips</vt:lpstr>
      <vt:lpstr>Clinical Tips</vt:lpstr>
      <vt:lpstr>Clinical Tips</vt:lpstr>
      <vt:lpstr>Clinical Tips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Schauss</dc:creator>
  <cp:lastModifiedBy>Mark Schauss</cp:lastModifiedBy>
  <cp:revision>5</cp:revision>
  <dcterms:created xsi:type="dcterms:W3CDTF">2020-12-31T20:17:27Z</dcterms:created>
  <dcterms:modified xsi:type="dcterms:W3CDTF">2020-12-31T20:22:25Z</dcterms:modified>
</cp:coreProperties>
</file>