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10" r:id="rId1"/>
  </p:sldMasterIdLst>
  <p:notesMasterIdLst>
    <p:notesMasterId r:id="rId37"/>
  </p:notesMasterIdLst>
  <p:handoutMasterIdLst>
    <p:handoutMasterId r:id="rId38"/>
  </p:handoutMasterIdLst>
  <p:sldIdLst>
    <p:sldId id="346" r:id="rId2"/>
    <p:sldId id="375" r:id="rId3"/>
    <p:sldId id="433" r:id="rId4"/>
    <p:sldId id="376" r:id="rId5"/>
    <p:sldId id="454" r:id="rId6"/>
    <p:sldId id="455" r:id="rId7"/>
    <p:sldId id="435" r:id="rId8"/>
    <p:sldId id="437" r:id="rId9"/>
    <p:sldId id="438" r:id="rId10"/>
    <p:sldId id="456" r:id="rId11"/>
    <p:sldId id="441" r:id="rId12"/>
    <p:sldId id="444" r:id="rId13"/>
    <p:sldId id="445" r:id="rId14"/>
    <p:sldId id="446" r:id="rId15"/>
    <p:sldId id="464" r:id="rId16"/>
    <p:sldId id="465" r:id="rId17"/>
    <p:sldId id="467" r:id="rId18"/>
    <p:sldId id="347" r:id="rId19"/>
    <p:sldId id="379" r:id="rId20"/>
    <p:sldId id="480" r:id="rId21"/>
    <p:sldId id="481" r:id="rId22"/>
    <p:sldId id="459" r:id="rId23"/>
    <p:sldId id="460" r:id="rId24"/>
    <p:sldId id="382" r:id="rId25"/>
    <p:sldId id="383" r:id="rId26"/>
    <p:sldId id="476" r:id="rId27"/>
    <p:sldId id="478" r:id="rId28"/>
    <p:sldId id="479" r:id="rId29"/>
    <p:sldId id="360" r:id="rId30"/>
    <p:sldId id="349" r:id="rId31"/>
    <p:sldId id="384" r:id="rId32"/>
    <p:sldId id="385" r:id="rId33"/>
    <p:sldId id="461" r:id="rId34"/>
    <p:sldId id="357" r:id="rId35"/>
    <p:sldId id="359" r:id="rId36"/>
  </p:sldIdLst>
  <p:sldSz cx="9144000" cy="6858000" type="screen4x3"/>
  <p:notesSz cx="6934200" cy="9232900"/>
  <p:embeddedFontLst>
    <p:embeddedFont>
      <p:font typeface="Times" panose="02020603050405020304" pitchFamily="18" charset="0"/>
      <p:regular r:id="rId39"/>
      <p:bold r:id="rId40"/>
      <p:italic r:id="rId41"/>
      <p:boldItalic r:id="rId42"/>
    </p:embeddedFont>
    <p:embeddedFont>
      <p:font typeface="Verdana" panose="020B0604030504040204" pitchFamily="3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74605"/>
    <a:srgbClr val="FF7C80"/>
    <a:srgbClr val="FFFF00"/>
    <a:srgbClr val="200A8E"/>
    <a:srgbClr val="9933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622" autoAdjust="0"/>
  </p:normalViewPr>
  <p:slideViewPr>
    <p:cSldViewPr>
      <p:cViewPr varScale="1">
        <p:scale>
          <a:sx n="85" d="100"/>
          <a:sy n="85" d="100"/>
        </p:scale>
        <p:origin x="115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5.xml"/><Relationship Id="rId2" Type="http://schemas.openxmlformats.org/officeDocument/2006/relationships/slide" Target="slides/slide34.xml"/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9" tIns="46190" rIns="92379" bIns="46190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 b="1" smtClean="0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9" tIns="46190" rIns="92379" bIns="46190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b="1" smtClean="0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9" tIns="46190" rIns="92379" bIns="46190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 b="1" smtClean="0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72525"/>
            <a:ext cx="30051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9" tIns="46190" rIns="92379" bIns="46190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b="1" smtClean="0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A19D9F95-8FC1-404C-88B2-05C3A4702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58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9" tIns="46190" rIns="92379" bIns="46190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9" tIns="46190" rIns="92379" bIns="46190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86263"/>
            <a:ext cx="508635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9" tIns="46190" rIns="92379" bIns="461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9" tIns="46190" rIns="92379" bIns="46190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72525"/>
            <a:ext cx="30051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9" tIns="46190" rIns="92379" bIns="46190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smtClean="0"/>
            </a:lvl1pPr>
          </a:lstStyle>
          <a:p>
            <a:pPr>
              <a:defRPr/>
            </a:pPr>
            <a:fld id="{09D6E597-2D0C-461F-8AD3-D3EDEB0B3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4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EEE7136-C7EF-4E1A-B6B4-E6F193995E73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53AF34E-D38E-4130-9FEB-7D9D44B19D1E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097C1E0-56DF-419C-AACB-F9F50C8F93CF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E1FFC96-F310-4A96-93C0-13D3CEB88EE9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BC7EE79-918F-4D59-8020-844AE41B3A58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613DABB-C132-4724-A40C-805D3E4A8EF4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2B4CDA6-8AD9-41DC-BAA0-C27C2D30E41D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/>
              <a:t>Argininosuccinate synthetase enzyme (Mg dependant)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53E8626-ACB3-4646-91B1-2636B083351F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88975"/>
            <a:ext cx="4602162" cy="3451225"/>
          </a:xfrm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087" tIns="45543" rIns="91087" bIns="45543"/>
          <a:lstStyle/>
          <a:p>
            <a:pPr eaLnBrk="1" hangingPunct="1"/>
            <a:r>
              <a:rPr lang="en-US"/>
              <a:t>Formation of longer chain unsaturated FA from ALA, LA and OA occurs via a delta-6-desaturase enzyme function that is Zn dependent (also Mg, B3, B6, and C)</a:t>
            </a:r>
          </a:p>
          <a:p>
            <a:pPr eaLnBrk="1" hangingPunct="1"/>
            <a:r>
              <a:rPr lang="en-US"/>
              <a:t>Elevated Mead’s acid will identify a deficiency of LA and ALA, but only if Zn is sufficient.</a:t>
            </a:r>
          </a:p>
          <a:p>
            <a:pPr eaLnBrk="1" hangingPunct="1"/>
            <a:r>
              <a:rPr lang="en-US"/>
              <a:t>EPA is formed thru the P5P dependent delta-5-desaturase enzyme processes.  Inadequate cofactors mentioned as well as inadequate ALA will result in inadequate EPA.</a:t>
            </a:r>
          </a:p>
          <a:p>
            <a:pPr eaLnBrk="1" hangingPunct="1"/>
            <a:r>
              <a:rPr lang="en-US"/>
              <a:t>Fatty acid synthesis is rate-limited by several regulatory enzymes - all protein dependent.</a:t>
            </a:r>
          </a:p>
          <a:p>
            <a:pPr eaLnBrk="1" hangingPunct="1"/>
            <a:r>
              <a:rPr lang="en-US"/>
              <a:t>All of the cofactor deficiencies are implied by imbalanced amino levels and identified by organic acid elevations.</a:t>
            </a:r>
          </a:p>
          <a:p>
            <a:pPr eaLnBrk="1" hangingPunct="1"/>
            <a:r>
              <a:rPr lang="en-US"/>
              <a:t>80-95% of the volume of adipose tissue is triglycerides.  There is usually sufficient available material for conversion to fatty acids, limited only by the available proteins and cofactors.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80475B1-ACBF-41A8-B057-4696FFEDEE5B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88975"/>
            <a:ext cx="4602162" cy="3451225"/>
          </a:xfrm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087" tIns="45543" rIns="91087" bIns="45543"/>
          <a:lstStyle/>
          <a:p>
            <a:pPr eaLnBrk="1" hangingPunct="1"/>
            <a:r>
              <a:rPr lang="en-US"/>
              <a:t>Additionally, those labs who are testing for % are testing for numerous fatty acid chains that have not been identified to have any identifyable significance.</a:t>
            </a:r>
          </a:p>
          <a:p>
            <a:pPr eaLnBrk="1" hangingPunct="1"/>
            <a:r>
              <a:rPr lang="en-US"/>
              <a:t>That skews the reporting of the others.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B167EB4-8B28-4522-8D37-491828E4C0F8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618038" cy="3463925"/>
          </a:xfrm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087" tIns="45543" rIns="91087" bIns="45543"/>
          <a:lstStyle/>
          <a:p>
            <a:pPr eaLnBrk="1" hangingPunct="1"/>
            <a:r>
              <a:rPr lang="en-US"/>
              <a:t>Ox Phos - The major means by which energy is generated in the form of ATP.</a:t>
            </a:r>
          </a:p>
          <a:p>
            <a:pPr eaLnBrk="1" hangingPunct="1"/>
            <a:r>
              <a:rPr lang="en-US"/>
              <a:t>Biotin is required for the synthesis of all fatty acids except Linoleic Acid and </a:t>
            </a:r>
            <a:r>
              <a:rPr lang="en-US">
                <a:sym typeface="Symbol" pitchFamily="18" charset="2"/>
              </a:rPr>
              <a:t>-Linolenic Acid which must be derived from the diet.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825BB4F-C732-4169-B9D4-DA70BBFC0F58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4BA14DC-5EC6-4237-8AB6-295638CC4373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9F920D8-3706-4CE1-8FBF-82701D7C8E25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BA6A824-83A1-4A06-BB1A-53CF9A48B921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EF01EF6-C761-4F19-8C4B-A24FD4F382A5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0C55593-7404-4AA6-AF34-E472B48FD226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1E51D5B-847D-409D-AA43-96A7FF1BDA99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EA98491-066B-4CE8-922A-D04B7F7EA2AF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808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8686800" cy="1143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371600"/>
            <a:ext cx="8686800" cy="11557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9C7D4-17D2-4F6F-9B6E-2187BE19D0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4745D-CB22-4411-AC1F-2D4AC2B69E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03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88900"/>
            <a:ext cx="2171700" cy="614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88900"/>
            <a:ext cx="6362700" cy="614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1F1F-E860-4CF0-A822-26C55F0C67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2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14606-4623-432A-AC46-D7381DFD28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2E93E-DCAA-415E-851D-54ABCE3D3D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89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67200" cy="478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267200" cy="478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3966E-A7F3-4A6A-AF3C-FB17935E49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6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1170C-B678-409C-93C5-B336BEC3BD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41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5D201-42C0-44C2-B198-23C0BEFDCA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AF785-D6A4-4ECC-A602-9D8CA21F9F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0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FD23E-AA44-4FA7-AF4F-4896D514CA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92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51636-599E-459E-846E-C6CCBD952A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5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88900"/>
            <a:ext cx="55626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47800"/>
            <a:ext cx="8686800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50E57A1-957B-446C-9AE2-F6122A9E69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28600"/>
            <a:ext cx="6781800" cy="1447800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What You Can Learn From </a:t>
            </a:r>
            <a:br>
              <a:rPr lang="en-US" b="1" dirty="0"/>
            </a:br>
            <a:r>
              <a:rPr lang="en-US" b="1" dirty="0"/>
              <a:t>Amino Acid Analysis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1600200"/>
            <a:ext cx="5791200" cy="609600"/>
          </a:xfrm>
        </p:spPr>
        <p:txBody>
          <a:bodyPr/>
          <a:lstStyle/>
          <a:p>
            <a:r>
              <a:rPr lang="en-US" dirty="0"/>
              <a:t>It’s more than just protein!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463085" y="6400800"/>
            <a:ext cx="6477000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>
                <a:latin typeface="Verdana" pitchFamily="34" charset="0"/>
              </a:rPr>
              <a:t>Dr. Mark Schauss – Lab Interpretation LLC Copyright 2013</a:t>
            </a: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276600" y="88900"/>
            <a:ext cx="5867400" cy="12065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Amino Metabolic Functions</a:t>
            </a:r>
          </a:p>
        </p:txBody>
      </p:sp>
      <p:sp>
        <p:nvSpPr>
          <p:cNvPr id="11267" name="Rectangle 1027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686800" cy="47879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Arial" charset="0"/>
              </a:rPr>
              <a:t>Essential Amino Acids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2600" dirty="0"/>
              <a:t>Arginine, </a:t>
            </a:r>
            <a:r>
              <a:rPr lang="en-US" sz="2600" dirty="0" err="1"/>
              <a:t>Histidine</a:t>
            </a:r>
            <a:r>
              <a:rPr lang="en-US" sz="2600" dirty="0"/>
              <a:t>, Isoleucine, </a:t>
            </a:r>
            <a:r>
              <a:rPr lang="en-US" sz="2600" dirty="0" err="1"/>
              <a:t>Leucine</a:t>
            </a:r>
            <a:r>
              <a:rPr lang="en-US" sz="2600" dirty="0"/>
              <a:t>, Lysine, Methionine, Phenylalanine, Threonine, Tryptophan, </a:t>
            </a:r>
            <a:r>
              <a:rPr lang="en-US" sz="2600" dirty="0" err="1"/>
              <a:t>Valine</a:t>
            </a:r>
            <a:endParaRPr lang="en-US" sz="2600" dirty="0"/>
          </a:p>
          <a:p>
            <a:pPr>
              <a:lnSpc>
                <a:spcPct val="90000"/>
              </a:lnSpc>
            </a:pPr>
            <a:r>
              <a:rPr lang="en-US" b="1" dirty="0">
                <a:latin typeface="Arial" charset="0"/>
              </a:rPr>
              <a:t>Neuroendocrine Metabolism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2600" dirty="0"/>
              <a:t>GABA, Glycine, Serine, </a:t>
            </a:r>
            <a:r>
              <a:rPr lang="en-US" sz="2600" dirty="0" err="1"/>
              <a:t>Taurine</a:t>
            </a:r>
            <a:r>
              <a:rPr lang="en-US" sz="2600" dirty="0"/>
              <a:t>, Tyrosine</a:t>
            </a:r>
          </a:p>
          <a:p>
            <a:pPr>
              <a:lnSpc>
                <a:spcPct val="90000"/>
              </a:lnSpc>
            </a:pPr>
            <a:r>
              <a:rPr lang="en-US" b="1" dirty="0">
                <a:latin typeface="Arial" charset="0"/>
              </a:rPr>
              <a:t>Ammonia/Energy Metabolism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2600" dirty="0"/>
              <a:t>A-</a:t>
            </a:r>
            <a:r>
              <a:rPr lang="en-US" sz="2600" dirty="0" err="1"/>
              <a:t>Aminoadipic</a:t>
            </a:r>
            <a:r>
              <a:rPr lang="en-US" sz="2600" dirty="0"/>
              <a:t> Acid, Asparagine, Aspartic Acid, </a:t>
            </a:r>
            <a:r>
              <a:rPr lang="en-US" sz="2600" dirty="0" err="1"/>
              <a:t>Citrulline</a:t>
            </a:r>
            <a:r>
              <a:rPr lang="en-US" sz="2600" dirty="0"/>
              <a:t>, Glutamic Acid, Glutamine, Ornithine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88900"/>
            <a:ext cx="5867400" cy="12065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Amino Metabolic Functions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752600"/>
            <a:ext cx="6858000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Sulfur Metabolism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Cystine</a:t>
            </a:r>
            <a:r>
              <a:rPr lang="en-US" dirty="0"/>
              <a:t>, </a:t>
            </a:r>
            <a:r>
              <a:rPr lang="en-US" dirty="0" err="1"/>
              <a:t>Cystathione</a:t>
            </a:r>
            <a:r>
              <a:rPr lang="en-US" dirty="0"/>
              <a:t>, </a:t>
            </a:r>
            <a:r>
              <a:rPr lang="en-US" dirty="0" err="1"/>
              <a:t>Homocystine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/>
              <a:t>Glucose Synthesis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Primary: Alanine, Glycine, Serine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Secondary: All the rest</a:t>
            </a:r>
          </a:p>
          <a:p>
            <a:pPr>
              <a:lnSpc>
                <a:spcPct val="90000"/>
              </a:lnSpc>
            </a:pPr>
            <a:r>
              <a:rPr lang="en-US" b="1" dirty="0" err="1"/>
              <a:t>Creatine</a:t>
            </a: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Arginine, Glycine</a:t>
            </a:r>
          </a:p>
          <a:p>
            <a:pPr>
              <a:lnSpc>
                <a:spcPct val="90000"/>
              </a:lnSpc>
            </a:pPr>
            <a:r>
              <a:rPr lang="en-US" b="1" dirty="0"/>
              <a:t>Tissue Protein Synthesis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 of the 20 essentials and “non-essentials”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276600" y="88900"/>
            <a:ext cx="5867400" cy="12065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Amino Metabolic Functions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idx="1"/>
          </p:nvPr>
        </p:nvSpPr>
        <p:spPr>
          <a:xfrm>
            <a:off x="1143000" y="1765300"/>
            <a:ext cx="8686800" cy="47879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charset="0"/>
              </a:rPr>
              <a:t>DNA/RNA</a:t>
            </a:r>
            <a:endParaRPr lang="en-US" dirty="0"/>
          </a:p>
          <a:p>
            <a:pPr lvl="1"/>
            <a:r>
              <a:rPr lang="en-US" sz="3200" dirty="0"/>
              <a:t>Primary: Aspartic acid</a:t>
            </a:r>
          </a:p>
          <a:p>
            <a:pPr lvl="1"/>
            <a:r>
              <a:rPr lang="en-US" sz="3200" dirty="0"/>
              <a:t>Secondary: Glutamine, Glycine</a:t>
            </a:r>
          </a:p>
          <a:p>
            <a:r>
              <a:rPr lang="en-US" b="1" dirty="0">
                <a:latin typeface="Arial" charset="0"/>
              </a:rPr>
              <a:t>Neurotransmitter Synthesis</a:t>
            </a:r>
            <a:endParaRPr lang="en-US" dirty="0"/>
          </a:p>
          <a:p>
            <a:pPr lvl="1"/>
            <a:r>
              <a:rPr lang="en-US" sz="3200" dirty="0"/>
              <a:t>Glutamic acid, </a:t>
            </a:r>
            <a:r>
              <a:rPr lang="en-US" sz="3200" dirty="0" err="1"/>
              <a:t>Histidine</a:t>
            </a:r>
            <a:r>
              <a:rPr lang="en-US" sz="3200" dirty="0"/>
              <a:t>, Phenylalanine, Tyrosine, Tryptophan, Serine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88900"/>
            <a:ext cx="5867400" cy="12065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Amino Metabolic Functions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2057400"/>
            <a:ext cx="8686800" cy="4787900"/>
          </a:xfrm>
        </p:spPr>
        <p:txBody>
          <a:bodyPr/>
          <a:lstStyle/>
          <a:p>
            <a:r>
              <a:rPr lang="en-US" b="1" dirty="0">
                <a:latin typeface="Arial" charset="0"/>
              </a:rPr>
              <a:t>Derived Amino Acids</a:t>
            </a:r>
            <a:endParaRPr lang="en-US" dirty="0"/>
          </a:p>
          <a:p>
            <a:pPr lvl="1"/>
            <a:r>
              <a:rPr lang="en-US" sz="3200" dirty="0"/>
              <a:t>Glutamic Acid - Asparagine, </a:t>
            </a:r>
            <a:r>
              <a:rPr lang="en-US" sz="3200" dirty="0" err="1"/>
              <a:t>Proline</a:t>
            </a:r>
            <a:r>
              <a:rPr lang="en-US" sz="3200" dirty="0"/>
              <a:t>, Arginine</a:t>
            </a:r>
          </a:p>
          <a:p>
            <a:pPr lvl="1"/>
            <a:r>
              <a:rPr lang="en-US" sz="3200" dirty="0"/>
              <a:t>Methionine - Serine, Cysteine</a:t>
            </a:r>
          </a:p>
          <a:p>
            <a:pPr lvl="1"/>
            <a:r>
              <a:rPr lang="en-US" sz="3200" dirty="0"/>
              <a:t>Phenylalanine -Tyrosine</a:t>
            </a:r>
          </a:p>
          <a:p>
            <a:pPr lvl="1"/>
            <a:r>
              <a:rPr lang="en-US" sz="3200" dirty="0"/>
              <a:t>Serine - Glycine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88900"/>
            <a:ext cx="5867400" cy="12065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Amino Acids:</a:t>
            </a:r>
            <a:br>
              <a:rPr lang="en-US" b="1" dirty="0"/>
            </a:br>
            <a:r>
              <a:rPr lang="en-US" b="1" dirty="0"/>
              <a:t>N Compounds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765300"/>
            <a:ext cx="8686800" cy="4787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Glutathione - antioxidant, detox pathway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Cysteine, Glycine, Glutamine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Carnitine</a:t>
            </a:r>
            <a:r>
              <a:rPr lang="en-US" dirty="0"/>
              <a:t> - fatty acid synthesis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Lysine, Methionine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Creatine</a:t>
            </a:r>
            <a:r>
              <a:rPr lang="en-US" dirty="0"/>
              <a:t> - key factor in energy production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Arginine, Glycine, Methionine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Carnosine</a:t>
            </a:r>
            <a:r>
              <a:rPr lang="en-US" dirty="0"/>
              <a:t> - nerve transmission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Histidine</a:t>
            </a:r>
            <a:r>
              <a:rPr lang="en-US" dirty="0"/>
              <a:t>, </a:t>
            </a:r>
            <a:r>
              <a:rPr lang="en-US" dirty="0">
                <a:sym typeface="Symbol" pitchFamily="18" charset="2"/>
              </a:rPr>
              <a:t>-alanine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276600" y="88900"/>
            <a:ext cx="5867400" cy="1206500"/>
          </a:xfrm>
        </p:spPr>
        <p:txBody>
          <a:bodyPr/>
          <a:lstStyle/>
          <a:p>
            <a:pPr algn="ctr"/>
            <a:r>
              <a:rPr lang="en-US" sz="3600" b="1" dirty="0"/>
              <a:t>Amino Acids: Pathways</a:t>
            </a:r>
          </a:p>
        </p:txBody>
      </p:sp>
      <p:sp>
        <p:nvSpPr>
          <p:cNvPr id="16387" name="Rectangle 1027"/>
          <p:cNvSpPr>
            <a:spLocks noGrp="1" noChangeArrowheads="1"/>
          </p:cNvSpPr>
          <p:nvPr>
            <p:ph idx="1"/>
          </p:nvPr>
        </p:nvSpPr>
        <p:spPr>
          <a:xfrm>
            <a:off x="1143000" y="1765300"/>
            <a:ext cx="8686800" cy="4787900"/>
          </a:xfrm>
        </p:spPr>
        <p:txBody>
          <a:bodyPr>
            <a:normAutofit/>
          </a:bodyPr>
          <a:lstStyle/>
          <a:p>
            <a:r>
              <a:rPr lang="en-US" dirty="0"/>
              <a:t>Threonine </a:t>
            </a:r>
            <a:r>
              <a:rPr lang="en-US" dirty="0">
                <a:sym typeface="Wingdings" pitchFamily="2" charset="2"/>
              </a:rPr>
              <a:t> Serine  Glycine</a:t>
            </a:r>
          </a:p>
          <a:p>
            <a:r>
              <a:rPr lang="en-US" dirty="0"/>
              <a:t>Threonine </a:t>
            </a:r>
            <a:r>
              <a:rPr lang="en-US" dirty="0">
                <a:sym typeface="Wingdings" pitchFamily="2" charset="2"/>
              </a:rPr>
              <a:t> Serine  Acetylcholine</a:t>
            </a:r>
            <a:endParaRPr lang="en-US" dirty="0"/>
          </a:p>
          <a:p>
            <a:r>
              <a:rPr lang="en-US" dirty="0">
                <a:sym typeface="Symbol" pitchFamily="18" charset="2"/>
              </a:rPr>
              <a:t>BCAA’s </a:t>
            </a:r>
            <a:r>
              <a:rPr lang="en-US" dirty="0">
                <a:sym typeface="Wingdings" pitchFamily="2" charset="2"/>
              </a:rPr>
              <a:t> Alanine  Glutamine  Glucose</a:t>
            </a:r>
          </a:p>
          <a:p>
            <a:r>
              <a:rPr lang="en-US" dirty="0">
                <a:sym typeface="Wingdings" pitchFamily="2" charset="2"/>
              </a:rPr>
              <a:t>Methionine  </a:t>
            </a:r>
            <a:r>
              <a:rPr lang="en-US" dirty="0" err="1">
                <a:sym typeface="Wingdings" pitchFamily="2" charset="2"/>
              </a:rPr>
              <a:t>Homocysteine</a:t>
            </a:r>
            <a:r>
              <a:rPr lang="en-US" dirty="0">
                <a:sym typeface="Wingdings" pitchFamily="2" charset="2"/>
              </a:rPr>
              <a:t>  Serine  </a:t>
            </a:r>
            <a:r>
              <a:rPr lang="en-US" dirty="0" err="1">
                <a:sym typeface="Wingdings" pitchFamily="2" charset="2"/>
              </a:rPr>
              <a:t>Cystathionine</a:t>
            </a:r>
            <a:r>
              <a:rPr lang="en-US" dirty="0">
                <a:sym typeface="Wingdings" pitchFamily="2" charset="2"/>
              </a:rPr>
              <a:t>  Cysteine  </a:t>
            </a:r>
            <a:r>
              <a:rPr lang="en-US" dirty="0" err="1">
                <a:sym typeface="Wingdings" pitchFamily="2" charset="2"/>
              </a:rPr>
              <a:t>Taurine</a:t>
            </a: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Methionine  Glycine (methyl group transfer)</a:t>
            </a:r>
          </a:p>
          <a:p>
            <a:r>
              <a:rPr lang="en-US" dirty="0">
                <a:sym typeface="Wingdings" pitchFamily="2" charset="2"/>
              </a:rPr>
              <a:t>Glutamic Acid + AKG  Glutamine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276600" y="88900"/>
            <a:ext cx="5867400" cy="1206500"/>
          </a:xfrm>
        </p:spPr>
        <p:txBody>
          <a:bodyPr/>
          <a:lstStyle/>
          <a:p>
            <a:pPr algn="ctr"/>
            <a:r>
              <a:rPr lang="en-US" sz="3600" b="1" dirty="0"/>
              <a:t>Amino Acids: Pathways</a:t>
            </a:r>
          </a:p>
        </p:txBody>
      </p:sp>
      <p:sp>
        <p:nvSpPr>
          <p:cNvPr id="17411" name="Rectangle 1027"/>
          <p:cNvSpPr>
            <a:spLocks noGrp="1" noChangeArrowheads="1"/>
          </p:cNvSpPr>
          <p:nvPr>
            <p:ph idx="1"/>
          </p:nvPr>
        </p:nvSpPr>
        <p:spPr>
          <a:xfrm>
            <a:off x="1143000" y="1752600"/>
            <a:ext cx="8001000" cy="4648200"/>
          </a:xfrm>
        </p:spPr>
        <p:txBody>
          <a:bodyPr/>
          <a:lstStyle/>
          <a:p>
            <a:r>
              <a:rPr lang="en-US" dirty="0" err="1">
                <a:sym typeface="Wingdings" pitchFamily="2" charset="2"/>
              </a:rPr>
              <a:t>Proline</a:t>
            </a:r>
            <a:r>
              <a:rPr lang="en-US" dirty="0">
                <a:sym typeface="Wingdings" pitchFamily="2" charset="2"/>
              </a:rPr>
              <a:t> + Niacin  Glutamic Acid</a:t>
            </a:r>
          </a:p>
          <a:p>
            <a:r>
              <a:rPr lang="en-US" dirty="0" err="1">
                <a:sym typeface="Wingdings" pitchFamily="2" charset="2"/>
              </a:rPr>
              <a:t>Proline</a:t>
            </a:r>
            <a:r>
              <a:rPr lang="en-US" dirty="0">
                <a:sym typeface="Wingdings" pitchFamily="2" charset="2"/>
              </a:rPr>
              <a:t> + Vitamin C  </a:t>
            </a:r>
            <a:r>
              <a:rPr lang="en-US" dirty="0" err="1">
                <a:sym typeface="Wingdings" pitchFamily="2" charset="2"/>
              </a:rPr>
              <a:t>Hydroxyproline</a:t>
            </a:r>
            <a:endParaRPr lang="en-US" dirty="0">
              <a:sym typeface="Wingdings" pitchFamily="2" charset="2"/>
            </a:endParaRPr>
          </a:p>
          <a:p>
            <a:r>
              <a:rPr lang="en-US" dirty="0" err="1">
                <a:sym typeface="Wingdings" pitchFamily="2" charset="2"/>
              </a:rPr>
              <a:t>Citrulline</a:t>
            </a:r>
            <a:r>
              <a:rPr lang="en-US" dirty="0">
                <a:sym typeface="Wingdings" pitchFamily="2" charset="2"/>
              </a:rPr>
              <a:t> + [Mg </a:t>
            </a:r>
            <a:r>
              <a:rPr lang="en-US" dirty="0" err="1">
                <a:sym typeface="Wingdings" pitchFamily="2" charset="2"/>
              </a:rPr>
              <a:t>dependant</a:t>
            </a:r>
            <a:r>
              <a:rPr lang="en-US" dirty="0">
                <a:sym typeface="Wingdings" pitchFamily="2" charset="2"/>
              </a:rPr>
              <a:t> enzyme] Aspartic Acid  </a:t>
            </a:r>
            <a:r>
              <a:rPr lang="en-US" dirty="0" err="1">
                <a:sym typeface="Wingdings" pitchFamily="2" charset="2"/>
              </a:rPr>
              <a:t>Fumarate</a:t>
            </a:r>
            <a:r>
              <a:rPr lang="en-US" dirty="0">
                <a:sym typeface="Wingdings" pitchFamily="2" charset="2"/>
              </a:rPr>
              <a:t> (Citric Acid Cycle)</a:t>
            </a:r>
          </a:p>
          <a:p>
            <a:r>
              <a:rPr lang="en-US" dirty="0">
                <a:sym typeface="Wingdings" pitchFamily="2" charset="2"/>
              </a:rPr>
              <a:t>Arginine + </a:t>
            </a:r>
            <a:r>
              <a:rPr lang="en-US" dirty="0" err="1">
                <a:sym typeface="Wingdings" pitchFamily="2" charset="2"/>
              </a:rPr>
              <a:t>Arginase</a:t>
            </a:r>
            <a:r>
              <a:rPr lang="en-US" dirty="0">
                <a:sym typeface="Wingdings" pitchFamily="2" charset="2"/>
              </a:rPr>
              <a:t> (Manganese </a:t>
            </a:r>
            <a:r>
              <a:rPr lang="en-US" dirty="0" err="1">
                <a:sym typeface="Wingdings" pitchFamily="2" charset="2"/>
              </a:rPr>
              <a:t>dependant</a:t>
            </a:r>
            <a:r>
              <a:rPr lang="en-US" dirty="0">
                <a:sym typeface="Wingdings" pitchFamily="2" charset="2"/>
              </a:rPr>
              <a:t>)  Urea</a:t>
            </a:r>
          </a:p>
          <a:p>
            <a:r>
              <a:rPr lang="en-US" dirty="0">
                <a:sym typeface="Wingdings" pitchFamily="2" charset="2"/>
              </a:rPr>
              <a:t>Aspartic Acid + Magnesium  Asparagine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276600" y="88900"/>
            <a:ext cx="5867400" cy="1206500"/>
          </a:xfrm>
        </p:spPr>
        <p:txBody>
          <a:bodyPr/>
          <a:lstStyle/>
          <a:p>
            <a:pPr algn="ctr"/>
            <a:r>
              <a:rPr lang="en-US" sz="3600" b="1" dirty="0"/>
              <a:t>Methionine is</a:t>
            </a:r>
            <a:br>
              <a:rPr lang="en-US" sz="3600" b="1" dirty="0"/>
            </a:br>
            <a:r>
              <a:rPr lang="en-US" sz="3600" b="1" dirty="0"/>
              <a:t>Precursor to:</a:t>
            </a:r>
          </a:p>
        </p:txBody>
      </p:sp>
      <p:sp>
        <p:nvSpPr>
          <p:cNvPr id="18435" name="Rectangle 1027"/>
          <p:cNvSpPr>
            <a:spLocks noGrp="1" noChangeArrowheads="1"/>
          </p:cNvSpPr>
          <p:nvPr>
            <p:ph sz="half" idx="1"/>
          </p:nvPr>
        </p:nvSpPr>
        <p:spPr>
          <a:xfrm>
            <a:off x="1143000" y="1447800"/>
            <a:ext cx="3576638" cy="4648200"/>
          </a:xfrm>
        </p:spPr>
        <p:txBody>
          <a:bodyPr>
            <a:normAutofit/>
          </a:bodyPr>
          <a:lstStyle/>
          <a:p>
            <a:r>
              <a:rPr lang="en-US"/>
              <a:t>Choline</a:t>
            </a:r>
          </a:p>
          <a:p>
            <a:r>
              <a:rPr lang="en-US"/>
              <a:t>Acetylcholine</a:t>
            </a:r>
          </a:p>
          <a:p>
            <a:r>
              <a:rPr lang="en-US"/>
              <a:t>Creatine</a:t>
            </a:r>
          </a:p>
          <a:p>
            <a:r>
              <a:rPr lang="en-US"/>
              <a:t>Epinephrine</a:t>
            </a:r>
          </a:p>
          <a:p>
            <a:r>
              <a:rPr lang="en-US"/>
              <a:t>Antibodies</a:t>
            </a:r>
          </a:p>
          <a:p>
            <a:r>
              <a:rPr lang="en-US"/>
              <a:t>Cysteine</a:t>
            </a:r>
          </a:p>
          <a:p>
            <a:r>
              <a:rPr lang="en-US"/>
              <a:t>Glutathione</a:t>
            </a:r>
          </a:p>
          <a:p>
            <a:r>
              <a:rPr lang="en-US"/>
              <a:t>Coenzyme A</a:t>
            </a:r>
          </a:p>
          <a:p>
            <a:r>
              <a:rPr lang="en-US"/>
              <a:t>Taurine</a:t>
            </a:r>
          </a:p>
          <a:p>
            <a:endParaRPr lang="en-US"/>
          </a:p>
        </p:txBody>
      </p:sp>
      <p:sp>
        <p:nvSpPr>
          <p:cNvPr id="18436" name="Rectangle 1028"/>
          <p:cNvSpPr>
            <a:spLocks noGrp="1" noChangeArrowheads="1"/>
          </p:cNvSpPr>
          <p:nvPr>
            <p:ph sz="half" idx="2"/>
          </p:nvPr>
        </p:nvSpPr>
        <p:spPr>
          <a:xfrm>
            <a:off x="3903663" y="2790825"/>
            <a:ext cx="4554537" cy="3305175"/>
          </a:xfrm>
        </p:spPr>
        <p:txBody>
          <a:bodyPr>
            <a:normAutofit/>
          </a:bodyPr>
          <a:lstStyle/>
          <a:p>
            <a:r>
              <a:rPr lang="en-US"/>
              <a:t>Connective tissue proteins</a:t>
            </a:r>
          </a:p>
          <a:p>
            <a:r>
              <a:rPr lang="en-US"/>
              <a:t>Sulfo-mucopolysaccharides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76200"/>
            <a:ext cx="5867400" cy="1206500"/>
          </a:xfrm>
        </p:spPr>
        <p:txBody>
          <a:bodyPr/>
          <a:lstStyle/>
          <a:p>
            <a:pPr algn="ctr"/>
            <a:r>
              <a:rPr lang="en-US" sz="3600" b="1" dirty="0"/>
              <a:t>Classic Signs of </a:t>
            </a:r>
            <a:br>
              <a:rPr lang="en-US" sz="3600" b="1" dirty="0"/>
            </a:br>
            <a:r>
              <a:rPr lang="en-US" sz="3600" b="1" dirty="0"/>
              <a:t>Amino Acid Deficiencies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752600"/>
            <a:ext cx="8686800" cy="4787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Slow growth (children); poor wound healing</a:t>
            </a:r>
          </a:p>
          <a:p>
            <a:pPr>
              <a:lnSpc>
                <a:spcPct val="90000"/>
              </a:lnSpc>
            </a:pPr>
            <a:r>
              <a:rPr lang="en-US" dirty="0"/>
              <a:t>Attention deficit disorders</a:t>
            </a:r>
          </a:p>
          <a:p>
            <a:pPr>
              <a:lnSpc>
                <a:spcPct val="90000"/>
              </a:lnSpc>
            </a:pPr>
            <a:r>
              <a:rPr lang="en-US" dirty="0"/>
              <a:t>Chronic fatigue</a:t>
            </a:r>
          </a:p>
          <a:p>
            <a:pPr>
              <a:lnSpc>
                <a:spcPct val="90000"/>
              </a:lnSpc>
            </a:pPr>
            <a:r>
              <a:rPr lang="en-US" dirty="0"/>
              <a:t>Emotional disorders</a:t>
            </a:r>
          </a:p>
          <a:p>
            <a:pPr>
              <a:lnSpc>
                <a:spcPct val="90000"/>
              </a:lnSpc>
            </a:pPr>
            <a:r>
              <a:rPr lang="en-US" dirty="0"/>
              <a:t>Loss of mental energy</a:t>
            </a:r>
          </a:p>
          <a:p>
            <a:pPr>
              <a:lnSpc>
                <a:spcPct val="90000"/>
              </a:lnSpc>
            </a:pPr>
            <a:r>
              <a:rPr lang="en-US" dirty="0"/>
              <a:t>Immune suppression</a:t>
            </a:r>
          </a:p>
          <a:p>
            <a:pPr>
              <a:lnSpc>
                <a:spcPct val="90000"/>
              </a:lnSpc>
            </a:pPr>
            <a:r>
              <a:rPr lang="en-US" dirty="0"/>
              <a:t>Night blindness</a:t>
            </a:r>
          </a:p>
          <a:p>
            <a:pPr>
              <a:lnSpc>
                <a:spcPct val="90000"/>
              </a:lnSpc>
            </a:pPr>
            <a:r>
              <a:rPr lang="en-US" dirty="0"/>
              <a:t>Infertility and impotence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152400"/>
            <a:ext cx="5867400" cy="1066800"/>
          </a:xfrm>
        </p:spPr>
        <p:txBody>
          <a:bodyPr/>
          <a:lstStyle/>
          <a:p>
            <a:pPr algn="ctr"/>
            <a:r>
              <a:rPr lang="en-US" sz="3600" b="1" dirty="0"/>
              <a:t>Positive Responses to Free-Form Amino Acids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828800"/>
            <a:ext cx="68580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Childhood development</a:t>
            </a:r>
          </a:p>
          <a:p>
            <a:pPr>
              <a:lnSpc>
                <a:spcPct val="90000"/>
              </a:lnSpc>
            </a:pPr>
            <a:r>
              <a:rPr lang="en-US" dirty="0"/>
              <a:t>Behavior disorders (ADD)</a:t>
            </a:r>
          </a:p>
          <a:p>
            <a:pPr>
              <a:lnSpc>
                <a:spcPct val="90000"/>
              </a:lnSpc>
            </a:pPr>
            <a:r>
              <a:rPr lang="en-US" dirty="0"/>
              <a:t>Autistic Spectrum Disorders (ASD)</a:t>
            </a:r>
          </a:p>
          <a:p>
            <a:pPr>
              <a:lnSpc>
                <a:spcPct val="90000"/>
              </a:lnSpc>
            </a:pPr>
            <a:r>
              <a:rPr lang="en-US" dirty="0"/>
              <a:t>Addiction(s)</a:t>
            </a:r>
          </a:p>
          <a:p>
            <a:pPr>
              <a:lnSpc>
                <a:spcPct val="90000"/>
              </a:lnSpc>
            </a:pPr>
            <a:r>
              <a:rPr lang="en-US" dirty="0"/>
              <a:t>Depression</a:t>
            </a:r>
          </a:p>
          <a:p>
            <a:pPr>
              <a:lnSpc>
                <a:spcPct val="90000"/>
              </a:lnSpc>
            </a:pPr>
            <a:r>
              <a:rPr lang="en-US" dirty="0"/>
              <a:t>Bipolar disorder</a:t>
            </a:r>
          </a:p>
          <a:p>
            <a:pPr>
              <a:lnSpc>
                <a:spcPct val="90000"/>
              </a:lnSpc>
            </a:pPr>
            <a:r>
              <a:rPr lang="en-US" dirty="0"/>
              <a:t>Chronic fatigue</a:t>
            </a:r>
          </a:p>
          <a:p>
            <a:pPr>
              <a:lnSpc>
                <a:spcPct val="90000"/>
              </a:lnSpc>
            </a:pPr>
            <a:r>
              <a:rPr lang="en-US" dirty="0"/>
              <a:t>Obesity</a:t>
            </a:r>
          </a:p>
          <a:p>
            <a:pPr>
              <a:lnSpc>
                <a:spcPct val="90000"/>
              </a:lnSpc>
            </a:pPr>
            <a:r>
              <a:rPr lang="en-US" dirty="0"/>
              <a:t>Multiple food sensitivity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9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9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304800"/>
            <a:ext cx="5867400" cy="78581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ctr"/>
            <a:r>
              <a:rPr lang="en-US" sz="3600" b="1" dirty="0"/>
              <a:t>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676400"/>
            <a:ext cx="6858000" cy="488632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dirty="0"/>
              <a:t>Learn what conditions are most often amino acid-related</a:t>
            </a:r>
          </a:p>
          <a:p>
            <a:r>
              <a:rPr lang="en-US" dirty="0"/>
              <a:t>Learn what groups of amino acids are reported</a:t>
            </a:r>
          </a:p>
          <a:p>
            <a:r>
              <a:rPr lang="en-US" dirty="0"/>
              <a:t>Learn to determine the sequence of nutritional supplementation</a:t>
            </a:r>
          </a:p>
          <a:p>
            <a:r>
              <a:rPr lang="en-US" dirty="0"/>
              <a:t>Learn where to go for interpretation of unusual results</a:t>
            </a:r>
          </a:p>
        </p:txBody>
      </p:sp>
    </p:spTree>
  </p:cSld>
  <p:clrMapOvr>
    <a:masterClrMapping/>
  </p:clrMapOvr>
  <p:transition spd="slow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76200"/>
            <a:ext cx="5867400" cy="1206500"/>
          </a:xfrm>
        </p:spPr>
        <p:txBody>
          <a:bodyPr/>
          <a:lstStyle/>
          <a:p>
            <a:pPr algn="ctr"/>
            <a:r>
              <a:rPr lang="en-US" sz="3600" b="1" dirty="0"/>
              <a:t>What are free-form</a:t>
            </a:r>
            <a:br>
              <a:rPr lang="en-US" sz="3600" b="1" dirty="0"/>
            </a:br>
            <a:r>
              <a:rPr lang="en-US" sz="3600" b="1" dirty="0"/>
              <a:t>amino acids?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689100"/>
            <a:ext cx="7467600" cy="4787900"/>
          </a:xfrm>
        </p:spPr>
        <p:txBody>
          <a:bodyPr/>
          <a:lstStyle/>
          <a:p>
            <a:r>
              <a:rPr lang="en-US" dirty="0"/>
              <a:t>A free-form amino acid is one that stands alone such as Glycine, Arginine, Lysine, etc.</a:t>
            </a:r>
          </a:p>
          <a:p>
            <a:r>
              <a:rPr lang="en-US" dirty="0"/>
              <a:t>Protein supplements such as whey and soy contain amino acids but need some form of breakdown to occur in the gut to split the amino acids up.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88900"/>
            <a:ext cx="5867400" cy="1206500"/>
          </a:xfrm>
        </p:spPr>
        <p:txBody>
          <a:bodyPr/>
          <a:lstStyle/>
          <a:p>
            <a:pPr algn="ctr"/>
            <a:r>
              <a:rPr lang="en-US" sz="3600" b="1" dirty="0"/>
              <a:t>Benefits of free-form amino acids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2298700"/>
            <a:ext cx="7620000" cy="4787900"/>
          </a:xfrm>
        </p:spPr>
        <p:txBody>
          <a:bodyPr/>
          <a:lstStyle/>
          <a:p>
            <a:r>
              <a:rPr lang="en-US" dirty="0"/>
              <a:t>No digestion necessary</a:t>
            </a:r>
          </a:p>
          <a:p>
            <a:r>
              <a:rPr lang="en-US" dirty="0"/>
              <a:t>Absorption is greatly improved</a:t>
            </a:r>
          </a:p>
          <a:p>
            <a:r>
              <a:rPr lang="en-US" dirty="0"/>
              <a:t>The quantity of specific amino acids is carefully controlled so targeted amino acid supplementation can be accomplished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276600" y="76200"/>
            <a:ext cx="5867400" cy="1206500"/>
          </a:xfrm>
        </p:spPr>
        <p:txBody>
          <a:bodyPr/>
          <a:lstStyle/>
          <a:p>
            <a:pPr algn="ctr"/>
            <a:r>
              <a:rPr lang="en-US" sz="3600" b="1" dirty="0"/>
              <a:t>Why so many respond to amino acids</a:t>
            </a: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idx="1"/>
          </p:nvPr>
        </p:nvSpPr>
        <p:spPr>
          <a:xfrm>
            <a:off x="1143000" y="1600200"/>
            <a:ext cx="8686800" cy="4787900"/>
          </a:xfrm>
        </p:spPr>
        <p:txBody>
          <a:bodyPr/>
          <a:lstStyle/>
          <a:p>
            <a:r>
              <a:rPr lang="en-US" dirty="0"/>
              <a:t>Protein- &amp; fat-restricted diets</a:t>
            </a:r>
          </a:p>
          <a:p>
            <a:pPr lvl="1"/>
            <a:r>
              <a:rPr lang="en-US" dirty="0"/>
              <a:t>The myth of “Fat is Bad”</a:t>
            </a:r>
          </a:p>
          <a:p>
            <a:pPr lvl="1"/>
            <a:r>
              <a:rPr lang="en-US" dirty="0"/>
              <a:t>Misinformed attempts at weight loss</a:t>
            </a:r>
          </a:p>
          <a:p>
            <a:r>
              <a:rPr lang="en-US" dirty="0"/>
              <a:t>Drug-induced digestive interferences</a:t>
            </a:r>
          </a:p>
          <a:p>
            <a:pPr lvl="1"/>
            <a:r>
              <a:rPr lang="en-US" dirty="0"/>
              <a:t>Acid blockers &amp; antacids</a:t>
            </a:r>
          </a:p>
          <a:p>
            <a:pPr lvl="1"/>
            <a:r>
              <a:rPr lang="en-US" dirty="0"/>
              <a:t>NSAID’s – Gut effects</a:t>
            </a:r>
          </a:p>
          <a:p>
            <a:pPr lvl="1"/>
            <a:r>
              <a:rPr lang="en-US" dirty="0"/>
              <a:t>Antibiotic degradation of gut ecology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276600" y="76200"/>
            <a:ext cx="5867400" cy="1206500"/>
          </a:xfrm>
        </p:spPr>
        <p:txBody>
          <a:bodyPr/>
          <a:lstStyle/>
          <a:p>
            <a:pPr algn="ctr"/>
            <a:r>
              <a:rPr lang="en-US" sz="3600" b="1" dirty="0"/>
              <a:t>Why so many respond to amino acids</a:t>
            </a:r>
          </a:p>
        </p:txBody>
      </p:sp>
      <p:sp>
        <p:nvSpPr>
          <p:cNvPr id="24579" name="Rectangle 2051"/>
          <p:cNvSpPr>
            <a:spLocks noGrp="1" noChangeArrowheads="1"/>
          </p:cNvSpPr>
          <p:nvPr>
            <p:ph idx="1"/>
          </p:nvPr>
        </p:nvSpPr>
        <p:spPr>
          <a:xfrm>
            <a:off x="1143000" y="1905000"/>
            <a:ext cx="7772400" cy="4787900"/>
          </a:xfrm>
        </p:spPr>
        <p:txBody>
          <a:bodyPr/>
          <a:lstStyle/>
          <a:p>
            <a:r>
              <a:rPr lang="en-US" dirty="0"/>
              <a:t>National habit of rushing meals</a:t>
            </a:r>
          </a:p>
          <a:p>
            <a:pPr lvl="1"/>
            <a:r>
              <a:rPr lang="en-US" dirty="0"/>
              <a:t>Remember importance of “How to Eat”</a:t>
            </a:r>
          </a:p>
          <a:p>
            <a:r>
              <a:rPr lang="en-US" dirty="0"/>
              <a:t>Drug-induced metabolic interferences</a:t>
            </a:r>
          </a:p>
          <a:p>
            <a:pPr lvl="1"/>
            <a:r>
              <a:rPr lang="en-US" dirty="0"/>
              <a:t>Cholesterol and triglyceride-lowering medications</a:t>
            </a:r>
          </a:p>
          <a:p>
            <a:pPr lvl="1"/>
            <a:r>
              <a:rPr lang="en-US" dirty="0"/>
              <a:t>SSRI and other drugs that increase neurotransmitter turnover</a:t>
            </a:r>
          </a:p>
          <a:p>
            <a:pPr lvl="1"/>
            <a:r>
              <a:rPr lang="en-US" dirty="0"/>
              <a:t>Increased detoxification demands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76200"/>
            <a:ext cx="5867400" cy="1206500"/>
          </a:xfrm>
        </p:spPr>
        <p:txBody>
          <a:bodyPr/>
          <a:lstStyle/>
          <a:p>
            <a:pPr algn="ctr"/>
            <a:r>
              <a:rPr lang="en-US" sz="3600" b="1" dirty="0"/>
              <a:t>Amino acid status and the “Fat is bad” myth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524000"/>
            <a:ext cx="68580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Fat aids protein digestion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Stomach residence increased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Bile acids help unfold proteins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Pancreatic enzyme action takes time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Works best on small </a:t>
            </a:r>
            <a:r>
              <a:rPr lang="en-US" sz="2000" dirty="0" err="1"/>
              <a:t>chyme</a:t>
            </a:r>
            <a:r>
              <a:rPr lang="en-US" sz="2000" dirty="0"/>
              <a:t> bolus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Final amino acid release achieved by small intestinal enzymes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Rapid passage yields partial release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Undigested peptides acted on by microbes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Amino acids aid fat utilization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Lipoprotein </a:t>
            </a:r>
            <a:r>
              <a:rPr lang="en-US" sz="2400" dirty="0" err="1"/>
              <a:t>apoproteins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Choline  and </a:t>
            </a:r>
            <a:r>
              <a:rPr lang="en-US" sz="2400" dirty="0" err="1"/>
              <a:t>Carnitine</a:t>
            </a: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3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3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3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3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3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3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3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3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276600" y="76200"/>
            <a:ext cx="5867400" cy="1206500"/>
          </a:xfrm>
        </p:spPr>
        <p:txBody>
          <a:bodyPr/>
          <a:lstStyle/>
          <a:p>
            <a:pPr algn="ctr"/>
            <a:r>
              <a:rPr lang="en-US" sz="3600" b="1" dirty="0"/>
              <a:t>Protein-Fat Relationships</a:t>
            </a:r>
          </a:p>
        </p:txBody>
      </p:sp>
      <p:sp>
        <p:nvSpPr>
          <p:cNvPr id="174083" name="Rectangle 2051"/>
          <p:cNvSpPr>
            <a:spLocks noGrp="1" noChangeArrowheads="1"/>
          </p:cNvSpPr>
          <p:nvPr>
            <p:ph idx="1"/>
          </p:nvPr>
        </p:nvSpPr>
        <p:spPr>
          <a:xfrm>
            <a:off x="1143000" y="1600200"/>
            <a:ext cx="7162800" cy="4724400"/>
          </a:xfrm>
        </p:spPr>
        <p:txBody>
          <a:bodyPr/>
          <a:lstStyle/>
          <a:p>
            <a:pPr marL="285750" indent="-285750">
              <a:lnSpc>
                <a:spcPct val="90000"/>
              </a:lnSpc>
            </a:pPr>
            <a:r>
              <a:rPr lang="en-US" sz="2800" dirty="0"/>
              <a:t>Protein-rich foods contain fat	</a:t>
            </a:r>
          </a:p>
          <a:p>
            <a:pPr marL="685800" lvl="1" indent="-228600">
              <a:lnSpc>
                <a:spcPct val="90000"/>
              </a:lnSpc>
            </a:pPr>
            <a:r>
              <a:rPr lang="en-US" sz="2400" dirty="0"/>
              <a:t>Meats, Milk products, Nuts, Eggs, Beans</a:t>
            </a:r>
          </a:p>
          <a:p>
            <a:pPr marL="285750" indent="-285750">
              <a:lnSpc>
                <a:spcPct val="90000"/>
              </a:lnSpc>
            </a:pPr>
            <a:r>
              <a:rPr lang="en-US" sz="2800" dirty="0"/>
              <a:t>Low fat diets are low protein diets</a:t>
            </a:r>
          </a:p>
          <a:p>
            <a:pPr marL="685800" lvl="1" indent="-228600">
              <a:lnSpc>
                <a:spcPct val="90000"/>
              </a:lnSpc>
            </a:pPr>
            <a:r>
              <a:rPr lang="en-US" sz="2400" dirty="0"/>
              <a:t>The worst combinations are low protein, high carbohydrate diets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Insulin drives breakdown of </a:t>
            </a:r>
            <a:r>
              <a:rPr lang="en-US" sz="2000" dirty="0" err="1"/>
              <a:t>aa’s</a:t>
            </a:r>
            <a:endParaRPr lang="en-US" sz="2000" dirty="0"/>
          </a:p>
          <a:p>
            <a:pPr marL="285750" indent="-285750">
              <a:lnSpc>
                <a:spcPct val="90000"/>
              </a:lnSpc>
            </a:pPr>
            <a:r>
              <a:rPr lang="en-US" sz="2800" dirty="0"/>
              <a:t>Protein-Fat connections</a:t>
            </a:r>
          </a:p>
          <a:p>
            <a:pPr marL="685800" lvl="1" indent="-228600">
              <a:lnSpc>
                <a:spcPct val="90000"/>
              </a:lnSpc>
            </a:pPr>
            <a:r>
              <a:rPr lang="en-US" sz="2400" dirty="0"/>
              <a:t>Fat is transported in blood as lipoproteins</a:t>
            </a:r>
          </a:p>
          <a:p>
            <a:pPr marL="685800" lvl="1" indent="-228600">
              <a:lnSpc>
                <a:spcPct val="90000"/>
              </a:lnSpc>
            </a:pPr>
            <a:r>
              <a:rPr lang="en-US" sz="2400" dirty="0"/>
              <a:t>Inhibit protein synthesis </a:t>
            </a:r>
            <a:r>
              <a:rPr lang="en-US" sz="2400" dirty="0">
                <a:sym typeface="Wingdings" pitchFamily="2" charset="2"/>
              </a:rPr>
              <a:t> </a:t>
            </a:r>
            <a:r>
              <a:rPr lang="en-US" sz="2400" dirty="0"/>
              <a:t>fatty liver</a:t>
            </a:r>
          </a:p>
          <a:p>
            <a:pPr marL="685800" lvl="1" indent="-228600">
              <a:lnSpc>
                <a:spcPct val="90000"/>
              </a:lnSpc>
            </a:pPr>
            <a:r>
              <a:rPr lang="en-US" sz="2400" dirty="0"/>
              <a:t>Choline (from AA) aids fatty liver recovery</a:t>
            </a:r>
          </a:p>
          <a:p>
            <a:pPr marL="685800" lvl="1" indent="-228600">
              <a:lnSpc>
                <a:spcPct val="90000"/>
              </a:lnSpc>
            </a:pPr>
            <a:r>
              <a:rPr lang="en-US" sz="2400" dirty="0" err="1"/>
              <a:t>Carnitine</a:t>
            </a:r>
            <a:r>
              <a:rPr lang="en-US" sz="2400" dirty="0"/>
              <a:t> (from AA) essential for fatty acid oxidation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4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4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4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4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4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4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atty acid oxid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799"/>
            <a:ext cx="5119849" cy="525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050"/>
          <p:cNvSpPr txBox="1">
            <a:spLocks noChangeArrowheads="1"/>
          </p:cNvSpPr>
          <p:nvPr/>
        </p:nvSpPr>
        <p:spPr>
          <a:xfrm>
            <a:off x="3276600" y="76200"/>
            <a:ext cx="5867400" cy="12065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600" b="1" dirty="0"/>
              <a:t>Carbohydrate</a:t>
            </a:r>
          </a:p>
          <a:p>
            <a:pPr algn="ctr"/>
            <a:r>
              <a:rPr lang="en-US" sz="3600" b="1" dirty="0"/>
              <a:t>Conversion to Fat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276600" y="304800"/>
            <a:ext cx="5867400" cy="709612"/>
          </a:xfrm>
        </p:spPr>
        <p:txBody>
          <a:bodyPr/>
          <a:lstStyle/>
          <a:p>
            <a:pPr algn="ctr"/>
            <a:r>
              <a:rPr lang="en-US" sz="3600" b="1" dirty="0"/>
              <a:t>Fatty Acids: Synthesis</a:t>
            </a:r>
          </a:p>
        </p:txBody>
      </p:sp>
      <p:sp>
        <p:nvSpPr>
          <p:cNvPr id="356355" name="Rectangle 1027"/>
          <p:cNvSpPr>
            <a:spLocks noGrp="1" noChangeArrowheads="1"/>
          </p:cNvSpPr>
          <p:nvPr>
            <p:ph idx="1"/>
          </p:nvPr>
        </p:nvSpPr>
        <p:spPr>
          <a:xfrm>
            <a:off x="1185862" y="1882775"/>
            <a:ext cx="6891338" cy="4365625"/>
          </a:xfrm>
        </p:spPr>
        <p:txBody>
          <a:bodyPr/>
          <a:lstStyle/>
          <a:p>
            <a:r>
              <a:rPr lang="en-US" dirty="0" err="1"/>
              <a:t>Carnitine</a:t>
            </a:r>
            <a:r>
              <a:rPr lang="en-US" dirty="0"/>
              <a:t> synthesis from Methionine, Lysine, Iron and Vitamin C</a:t>
            </a:r>
          </a:p>
          <a:p>
            <a:r>
              <a:rPr lang="en-US" dirty="0" err="1"/>
              <a:t>Carnitine</a:t>
            </a:r>
            <a:r>
              <a:rPr lang="en-US" dirty="0"/>
              <a:t> deficiency results in </a:t>
            </a:r>
          </a:p>
          <a:p>
            <a:pPr lvl="1"/>
            <a:r>
              <a:rPr lang="en-US" dirty="0"/>
              <a:t>impaired fatty acid oxidation </a:t>
            </a:r>
          </a:p>
          <a:p>
            <a:pPr lvl="1"/>
            <a:r>
              <a:rPr lang="en-US" dirty="0"/>
              <a:t>failure of gluconeogenesis</a:t>
            </a:r>
          </a:p>
          <a:p>
            <a:pPr lvl="1"/>
            <a:r>
              <a:rPr lang="en-US" dirty="0"/>
              <a:t>results from </a:t>
            </a:r>
            <a:r>
              <a:rPr lang="en-US" dirty="0" err="1"/>
              <a:t>histidine</a:t>
            </a:r>
            <a:r>
              <a:rPr lang="en-US" dirty="0"/>
              <a:t> deficiency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5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228600"/>
            <a:ext cx="5791200" cy="914400"/>
          </a:xfrm>
        </p:spPr>
        <p:txBody>
          <a:bodyPr/>
          <a:lstStyle/>
          <a:p>
            <a:pPr algn="ctr"/>
            <a:r>
              <a:rPr lang="en-US" sz="3600" b="1" dirty="0"/>
              <a:t>Oxidative Energy Metabolism</a:t>
            </a:r>
            <a:endParaRPr lang="en-US" b="1" dirty="0"/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>
            <a:off x="1752600" y="2667000"/>
            <a:ext cx="2133600" cy="1524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8534400" y="2971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810000" y="40386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FF0000"/>
                </a:solidFill>
              </a:rPr>
              <a:t>Acetyl Co A</a:t>
            </a:r>
            <a:endParaRPr lang="en-US" u="sng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781800" y="2286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Fatty Acids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143000" y="14478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Proteins</a:t>
            </a: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H="1">
            <a:off x="4724400" y="2819400"/>
            <a:ext cx="0" cy="457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flipH="1">
            <a:off x="5562600" y="2743200"/>
            <a:ext cx="1981200" cy="1447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6705600" y="14478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Triglycerides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4114800" y="3200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2"/>
                </a:solidFill>
              </a:rPr>
              <a:t>Pyruvate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733800" y="1447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2"/>
                </a:solidFill>
              </a:rPr>
              <a:t>Carbohydrates</a:t>
            </a:r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7543800" y="1905000"/>
            <a:ext cx="0" cy="457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2"/>
                </a:solidFill>
              </a:rPr>
              <a:t>Glucose</a:t>
            </a:r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4724400" y="1905000"/>
            <a:ext cx="0" cy="457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1752600" y="1828800"/>
            <a:ext cx="0" cy="457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914400" y="22098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Amino Acids</a:t>
            </a:r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4724400" y="3657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>
            <a:off x="1752600" y="2667000"/>
            <a:ext cx="2362200" cy="762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Oval 20"/>
          <p:cNvSpPr>
            <a:spLocks noChangeArrowheads="1"/>
          </p:cNvSpPr>
          <p:nvPr/>
        </p:nvSpPr>
        <p:spPr bwMode="auto">
          <a:xfrm>
            <a:off x="4114800" y="4953000"/>
            <a:ext cx="12192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Citric </a:t>
            </a:r>
          </a:p>
          <a:p>
            <a:pPr algn="ctr"/>
            <a:r>
              <a:rPr lang="en-US" sz="2000"/>
              <a:t>Acid Cycle</a:t>
            </a:r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4724400" y="4495800"/>
            <a:ext cx="0" cy="457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8" name="AutoShape 22"/>
          <p:cNvSpPr>
            <a:spLocks noChangeArrowheads="1"/>
          </p:cNvSpPr>
          <p:nvPr/>
        </p:nvSpPr>
        <p:spPr bwMode="auto">
          <a:xfrm>
            <a:off x="3124200" y="6324600"/>
            <a:ext cx="32766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Oxidative Phosphorylation</a:t>
            </a:r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4724400" y="5943600"/>
            <a:ext cx="0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 flipV="1">
            <a:off x="1752600" y="2057400"/>
            <a:ext cx="5715000" cy="609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228600"/>
            <a:ext cx="5867400" cy="990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pPr algn="ctr"/>
            <a:r>
              <a:rPr lang="en-US" sz="3600" b="1" dirty="0"/>
              <a:t>Factors Leading to Low Amino Acid Levels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600200"/>
            <a:ext cx="6858000" cy="4495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285750" indent="-285750"/>
            <a:r>
              <a:rPr lang="en-US" sz="2800" b="1" dirty="0" err="1"/>
              <a:t>Leucine</a:t>
            </a:r>
            <a:r>
              <a:rPr lang="en-US" sz="2800" b="1" dirty="0"/>
              <a:t>, Isoleucine, </a:t>
            </a:r>
            <a:r>
              <a:rPr lang="en-US" sz="2800" b="1" dirty="0" err="1"/>
              <a:t>Valine</a:t>
            </a:r>
            <a:r>
              <a:rPr lang="en-US" sz="2800" b="1" dirty="0"/>
              <a:t> &amp; others</a:t>
            </a:r>
          </a:p>
          <a:p>
            <a:pPr marL="685800" lvl="1" indent="-228600"/>
            <a:r>
              <a:rPr lang="en-US" sz="2400" dirty="0"/>
              <a:t> Low dietary intake</a:t>
            </a:r>
          </a:p>
          <a:p>
            <a:pPr marL="285750" indent="-285750"/>
            <a:r>
              <a:rPr lang="en-US" sz="2800" b="1" dirty="0"/>
              <a:t>Phenylalanine / Tyrosine</a:t>
            </a:r>
          </a:p>
          <a:p>
            <a:pPr marL="685800" lvl="1" indent="-228600"/>
            <a:r>
              <a:rPr lang="en-US" sz="2400" dirty="0"/>
              <a:t> Increased hormone turnover</a:t>
            </a:r>
          </a:p>
          <a:p>
            <a:pPr marL="285750" indent="-285750"/>
            <a:r>
              <a:rPr lang="en-US" sz="2800" b="1" dirty="0"/>
              <a:t>Tryptophan</a:t>
            </a:r>
          </a:p>
          <a:p>
            <a:pPr marL="685800" lvl="1" indent="-228600"/>
            <a:r>
              <a:rPr lang="en-US" sz="2400" dirty="0"/>
              <a:t> Increased neurotransmitter turnover</a:t>
            </a:r>
          </a:p>
          <a:p>
            <a:pPr marL="285750" indent="-285750"/>
            <a:r>
              <a:rPr lang="en-US" sz="2800" b="1" dirty="0"/>
              <a:t>Methionine</a:t>
            </a:r>
          </a:p>
          <a:p>
            <a:pPr marL="685800" lvl="1" indent="-228600"/>
            <a:r>
              <a:rPr lang="en-US" sz="2400" dirty="0"/>
              <a:t> Limiting dietary amino acid</a:t>
            </a:r>
          </a:p>
          <a:p>
            <a:pPr marL="285750" indent="-285750"/>
            <a:r>
              <a:rPr lang="en-US" sz="2800" b="1" dirty="0"/>
              <a:t>Arginine</a:t>
            </a:r>
          </a:p>
          <a:p>
            <a:pPr marL="685800" lvl="1" indent="-228600"/>
            <a:r>
              <a:rPr lang="en-US" sz="2400" dirty="0"/>
              <a:t> Increased nitric oxide production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9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9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9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9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9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9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28"/>
          <p:cNvSpPr>
            <a:spLocks noGrp="1" noChangeArrowheads="1"/>
          </p:cNvSpPr>
          <p:nvPr>
            <p:ph type="title"/>
          </p:nvPr>
        </p:nvSpPr>
        <p:spPr>
          <a:xfrm>
            <a:off x="3276600" y="88900"/>
            <a:ext cx="5867400" cy="12065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Amino Acid Functions</a:t>
            </a:r>
          </a:p>
        </p:txBody>
      </p:sp>
      <p:sp>
        <p:nvSpPr>
          <p:cNvPr id="4098" name="Rectangle 1027"/>
          <p:cNvSpPr>
            <a:spLocks noGrp="1" noChangeArrowheads="1"/>
          </p:cNvSpPr>
          <p:nvPr>
            <p:ph idx="1"/>
          </p:nvPr>
        </p:nvSpPr>
        <p:spPr>
          <a:xfrm>
            <a:off x="1143000" y="1676400"/>
            <a:ext cx="8686800" cy="4787900"/>
          </a:xfrm>
        </p:spPr>
        <p:txBody>
          <a:bodyPr/>
          <a:lstStyle/>
          <a:p>
            <a:r>
              <a:rPr lang="en-US" dirty="0"/>
              <a:t>Regulation of muscular activity</a:t>
            </a:r>
          </a:p>
          <a:p>
            <a:r>
              <a:rPr lang="en-US" dirty="0"/>
              <a:t>Transmission and control of neural signals</a:t>
            </a:r>
          </a:p>
          <a:p>
            <a:r>
              <a:rPr lang="en-US" dirty="0"/>
              <a:t>Hormonal synthesis and regulation</a:t>
            </a:r>
          </a:p>
          <a:p>
            <a:r>
              <a:rPr lang="en-US" dirty="0"/>
              <a:t>Nutrient transport mechanisms</a:t>
            </a:r>
          </a:p>
          <a:p>
            <a:r>
              <a:rPr lang="en-US" dirty="0"/>
              <a:t>Ligament, tendon and bone matrix formation</a:t>
            </a:r>
          </a:p>
          <a:p>
            <a:r>
              <a:rPr lang="en-US" dirty="0"/>
              <a:t>Enzyme functions</a:t>
            </a:r>
            <a:endParaRPr lang="en-US" sz="3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381000"/>
            <a:ext cx="5867400" cy="85407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pPr algn="ctr"/>
            <a:r>
              <a:rPr lang="en-US" sz="3600" b="1" dirty="0"/>
              <a:t>Factors Leading to Low Amino Acid Levels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1162050" y="1695450"/>
            <a:ext cx="6686550" cy="440055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</a:pPr>
            <a:r>
              <a:rPr lang="en-US" sz="2000" b="1" dirty="0"/>
              <a:t>Inadequate dietary supply</a:t>
            </a:r>
          </a:p>
          <a:p>
            <a:pPr marL="685800" lvl="1" indent="-228600">
              <a:lnSpc>
                <a:spcPct val="90000"/>
              </a:lnSpc>
            </a:pPr>
            <a:r>
              <a:rPr lang="en-US" sz="2000" dirty="0"/>
              <a:t>Many snack or ‘diet’  foods of low protein quality</a:t>
            </a:r>
          </a:p>
          <a:p>
            <a:pPr marL="285750" indent="-285750">
              <a:lnSpc>
                <a:spcPct val="90000"/>
              </a:lnSpc>
            </a:pPr>
            <a:r>
              <a:rPr lang="en-US" sz="2000" b="1" dirty="0"/>
              <a:t>Loss of gastric function</a:t>
            </a:r>
          </a:p>
          <a:p>
            <a:pPr marL="685800" lvl="1" indent="-228600">
              <a:lnSpc>
                <a:spcPct val="90000"/>
              </a:lnSpc>
            </a:pPr>
            <a:r>
              <a:rPr lang="en-US" sz="2000" dirty="0"/>
              <a:t>Esp. in geriatric population</a:t>
            </a:r>
          </a:p>
          <a:p>
            <a:pPr marL="285750" indent="-285750">
              <a:lnSpc>
                <a:spcPct val="90000"/>
              </a:lnSpc>
            </a:pPr>
            <a:r>
              <a:rPr lang="en-US" sz="2000" b="1" dirty="0"/>
              <a:t>Loss of pancreatic function</a:t>
            </a:r>
          </a:p>
          <a:p>
            <a:pPr marL="685800" lvl="1" indent="-228600">
              <a:lnSpc>
                <a:spcPct val="90000"/>
              </a:lnSpc>
            </a:pPr>
            <a:r>
              <a:rPr lang="en-US" sz="2000" dirty="0"/>
              <a:t>Esp. with Zn deficiency</a:t>
            </a:r>
          </a:p>
          <a:p>
            <a:pPr marL="285750" indent="-285750">
              <a:lnSpc>
                <a:spcPct val="90000"/>
              </a:lnSpc>
            </a:pPr>
            <a:r>
              <a:rPr lang="en-US" sz="2000" b="1" dirty="0" err="1"/>
              <a:t>Malabsorption</a:t>
            </a:r>
            <a:endParaRPr lang="en-US" sz="2000" b="1" dirty="0"/>
          </a:p>
          <a:p>
            <a:pPr marL="685800" lvl="1" indent="-228600">
              <a:lnSpc>
                <a:spcPct val="90000"/>
              </a:lnSpc>
            </a:pPr>
            <a:r>
              <a:rPr lang="en-US" sz="2000" dirty="0"/>
              <a:t>Esp. in IBD</a:t>
            </a:r>
          </a:p>
          <a:p>
            <a:pPr marL="285750" indent="-285750">
              <a:lnSpc>
                <a:spcPct val="90000"/>
              </a:lnSpc>
            </a:pPr>
            <a:r>
              <a:rPr lang="en-US" sz="2000" b="1" dirty="0"/>
              <a:t>Increased utilization</a:t>
            </a:r>
          </a:p>
          <a:p>
            <a:pPr marL="685800" lvl="1" indent="-228600">
              <a:lnSpc>
                <a:spcPct val="90000"/>
              </a:lnSpc>
            </a:pPr>
            <a:r>
              <a:rPr lang="en-US" sz="2000" dirty="0"/>
              <a:t>Glycine for detox &amp; </a:t>
            </a:r>
            <a:r>
              <a:rPr lang="en-US" sz="2000" dirty="0" err="1"/>
              <a:t>heme</a:t>
            </a:r>
            <a:endParaRPr lang="en-US" sz="2000" dirty="0"/>
          </a:p>
          <a:p>
            <a:pPr marL="285750" indent="-285750">
              <a:lnSpc>
                <a:spcPct val="90000"/>
              </a:lnSpc>
            </a:pPr>
            <a:r>
              <a:rPr lang="en-US" sz="2000" b="1" dirty="0"/>
              <a:t>Renal failure to resorb</a:t>
            </a:r>
          </a:p>
          <a:p>
            <a:pPr marL="685800" lvl="1" indent="-228600">
              <a:lnSpc>
                <a:spcPct val="90000"/>
              </a:lnSpc>
            </a:pPr>
            <a:r>
              <a:rPr lang="en-US" sz="2000" dirty="0"/>
              <a:t>in Glutathione inadequacy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7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7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7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7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7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7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7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7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304800"/>
            <a:ext cx="5867400" cy="9144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pPr algn="ctr"/>
            <a:r>
              <a:rPr lang="en-US" sz="3600" b="1" dirty="0"/>
              <a:t>Digestive Demands of Dietary </a:t>
            </a:r>
            <a:r>
              <a:rPr lang="en-US" sz="4000" dirty="0"/>
              <a:t>Protein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5943600" y="1600200"/>
            <a:ext cx="2344738" cy="466725"/>
          </a:xfrm>
          <a:prstGeom prst="rect">
            <a:avLst/>
          </a:prstGeom>
          <a:noFill/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200A8E"/>
                </a:solidFill>
                <a:latin typeface="Arial" charset="0"/>
              </a:rPr>
              <a:t>Dietary protein</a:t>
            </a:r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1371600" y="5791200"/>
            <a:ext cx="3937000" cy="466725"/>
          </a:xfrm>
          <a:prstGeom prst="rect">
            <a:avLst/>
          </a:prstGeom>
          <a:noFill/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200A8E"/>
                </a:solidFill>
                <a:latin typeface="Arial" charset="0"/>
              </a:rPr>
              <a:t>Plasma Free Amino Acids</a:t>
            </a:r>
          </a:p>
        </p:txBody>
      </p:sp>
      <p:sp>
        <p:nvSpPr>
          <p:cNvPr id="175109" name="Line 5"/>
          <p:cNvSpPr>
            <a:spLocks noChangeShapeType="1"/>
          </p:cNvSpPr>
          <p:nvPr/>
        </p:nvSpPr>
        <p:spPr bwMode="auto">
          <a:xfrm flipH="1">
            <a:off x="4343400" y="2133600"/>
            <a:ext cx="1828800" cy="365760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13" name="Text Box 9"/>
          <p:cNvSpPr txBox="1">
            <a:spLocks noChangeArrowheads="1"/>
          </p:cNvSpPr>
          <p:nvPr/>
        </p:nvSpPr>
        <p:spPr bwMode="auto">
          <a:xfrm rot="1304818">
            <a:off x="4425950" y="3205163"/>
            <a:ext cx="1765300" cy="9556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bg2"/>
                </a:solidFill>
                <a:latin typeface="Verdana" pitchFamily="34" charset="0"/>
              </a:rPr>
              <a:t>NOT SO SIMPLE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 animBg="1" autoUpdateAnimBg="0"/>
      <p:bldP spid="175109" grpId="0" animBg="1"/>
      <p:bldP spid="175113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70" b="47791"/>
          <a:stretch>
            <a:fillRect/>
          </a:stretch>
        </p:blipFill>
        <p:spPr bwMode="auto">
          <a:xfrm>
            <a:off x="3530600" y="2705100"/>
            <a:ext cx="3213100" cy="285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6386513" y="1871663"/>
            <a:ext cx="23320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b="1">
                <a:solidFill>
                  <a:srgbClr val="CC0099"/>
                </a:solidFill>
                <a:latin typeface="Arial" charset="0"/>
              </a:rPr>
              <a:t>Dietary protein</a:t>
            </a:r>
          </a:p>
        </p:txBody>
      </p:sp>
      <p:sp>
        <p:nvSpPr>
          <p:cNvPr id="176134" name="Arc 6"/>
          <p:cNvSpPr>
            <a:spLocks/>
          </p:cNvSpPr>
          <p:nvPr/>
        </p:nvSpPr>
        <p:spPr bwMode="auto">
          <a:xfrm>
            <a:off x="5562600" y="2305050"/>
            <a:ext cx="1962150" cy="1104900"/>
          </a:xfrm>
          <a:custGeom>
            <a:avLst/>
            <a:gdLst>
              <a:gd name="T0" fmla="*/ 1962150 w 21600"/>
              <a:gd name="T1" fmla="*/ 0 h 21600"/>
              <a:gd name="T2" fmla="*/ 0 w 21600"/>
              <a:gd name="T3" fmla="*/ 110490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36" name="Arc 8"/>
          <p:cNvSpPr>
            <a:spLocks/>
          </p:cNvSpPr>
          <p:nvPr/>
        </p:nvSpPr>
        <p:spPr bwMode="auto">
          <a:xfrm>
            <a:off x="6305550" y="3335338"/>
            <a:ext cx="685800" cy="171450"/>
          </a:xfrm>
          <a:custGeom>
            <a:avLst/>
            <a:gdLst>
              <a:gd name="T0" fmla="*/ 0 w 21600"/>
              <a:gd name="T1" fmla="*/ 0 h 21600"/>
              <a:gd name="T2" fmla="*/ 685800 w 21600"/>
              <a:gd name="T3" fmla="*/ 171450 h 21600"/>
              <a:gd name="T4" fmla="*/ 0 w 21600"/>
              <a:gd name="T5" fmla="*/ 1714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6137" name="Group 9"/>
          <p:cNvGrpSpPr>
            <a:grpSpLocks/>
          </p:cNvGrpSpPr>
          <p:nvPr/>
        </p:nvGrpSpPr>
        <p:grpSpPr bwMode="auto">
          <a:xfrm>
            <a:off x="6864350" y="3302000"/>
            <a:ext cx="1320800" cy="1519238"/>
            <a:chOff x="4324" y="2080"/>
            <a:chExt cx="832" cy="957"/>
          </a:xfrm>
        </p:grpSpPr>
        <p:sp>
          <p:nvSpPr>
            <p:cNvPr id="33831" name="Oval 10"/>
            <p:cNvSpPr>
              <a:spLocks noChangeArrowheads="1"/>
            </p:cNvSpPr>
            <p:nvPr/>
          </p:nvSpPr>
          <p:spPr bwMode="auto">
            <a:xfrm>
              <a:off x="4324" y="2080"/>
              <a:ext cx="832" cy="7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2" name="Rectangle 11"/>
            <p:cNvSpPr>
              <a:spLocks noChangeArrowheads="1"/>
            </p:cNvSpPr>
            <p:nvPr/>
          </p:nvSpPr>
          <p:spPr bwMode="auto">
            <a:xfrm>
              <a:off x="4407" y="2187"/>
              <a:ext cx="743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>
                  <a:solidFill>
                    <a:schemeClr val="bg2"/>
                  </a:solidFill>
                  <a:latin typeface="Arial" charset="0"/>
                </a:rPr>
                <a:t>H</a:t>
              </a:r>
              <a:r>
                <a:rPr lang="en-US" b="1" baseline="30000">
                  <a:solidFill>
                    <a:schemeClr val="bg2"/>
                  </a:solidFill>
                  <a:latin typeface="Arial" charset="0"/>
                </a:rPr>
                <a:t>+</a:t>
              </a:r>
              <a:r>
                <a:rPr lang="en-US" b="1">
                  <a:solidFill>
                    <a:schemeClr val="bg2"/>
                  </a:solidFill>
                  <a:latin typeface="Arial" charset="0"/>
                </a:rPr>
                <a:t>Cl</a:t>
              </a:r>
              <a:r>
                <a:rPr lang="en-US" b="1" baseline="30000">
                  <a:solidFill>
                    <a:schemeClr val="bg2"/>
                  </a:solidFill>
                  <a:latin typeface="Arial" charset="0"/>
                </a:rPr>
                <a:t>-</a:t>
              </a:r>
            </a:p>
            <a:p>
              <a:r>
                <a:rPr lang="en-US" b="1">
                  <a:solidFill>
                    <a:schemeClr val="bg2"/>
                  </a:solidFill>
                  <a:latin typeface="Arial" charset="0"/>
                </a:rPr>
                <a:t>Pepsin</a:t>
              </a:r>
            </a:p>
          </p:txBody>
        </p:sp>
        <p:sp>
          <p:nvSpPr>
            <p:cNvPr id="33833" name="Rectangle 12"/>
            <p:cNvSpPr>
              <a:spLocks noChangeArrowheads="1"/>
            </p:cNvSpPr>
            <p:nvPr/>
          </p:nvSpPr>
          <p:spPr bwMode="auto">
            <a:xfrm>
              <a:off x="4431" y="2847"/>
              <a:ext cx="68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 b="1" u="sng">
                  <a:solidFill>
                    <a:schemeClr val="bg2"/>
                  </a:solidFill>
                  <a:latin typeface="Arial" charset="0"/>
                </a:rPr>
                <a:t>STOMACH</a:t>
              </a:r>
            </a:p>
          </p:txBody>
        </p:sp>
      </p:grpSp>
      <p:sp>
        <p:nvSpPr>
          <p:cNvPr id="176142" name="Rectangle 14"/>
          <p:cNvSpPr>
            <a:spLocks noChangeArrowheads="1"/>
          </p:cNvSpPr>
          <p:nvPr/>
        </p:nvSpPr>
        <p:spPr bwMode="auto">
          <a:xfrm>
            <a:off x="914400" y="5967413"/>
            <a:ext cx="3414713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b="1">
                <a:solidFill>
                  <a:srgbClr val="C74605"/>
                </a:solidFill>
                <a:latin typeface="Arial" charset="0"/>
              </a:rPr>
              <a:t>Plasma Free Amino Acids</a:t>
            </a:r>
          </a:p>
        </p:txBody>
      </p:sp>
      <p:sp>
        <p:nvSpPr>
          <p:cNvPr id="176143" name="Arc 15"/>
          <p:cNvSpPr>
            <a:spLocks/>
          </p:cNvSpPr>
          <p:nvPr/>
        </p:nvSpPr>
        <p:spPr bwMode="auto">
          <a:xfrm>
            <a:off x="4286250" y="5257800"/>
            <a:ext cx="1085850" cy="952500"/>
          </a:xfrm>
          <a:custGeom>
            <a:avLst/>
            <a:gdLst>
              <a:gd name="T0" fmla="*/ 1085850 w 21600"/>
              <a:gd name="T1" fmla="*/ 0 h 21600"/>
              <a:gd name="T2" fmla="*/ 0 w 21600"/>
              <a:gd name="T3" fmla="*/ 95250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45" name="Arc 17"/>
          <p:cNvSpPr>
            <a:spLocks/>
          </p:cNvSpPr>
          <p:nvPr/>
        </p:nvSpPr>
        <p:spPr bwMode="auto">
          <a:xfrm>
            <a:off x="3240088" y="3467100"/>
            <a:ext cx="1257300" cy="628650"/>
          </a:xfrm>
          <a:custGeom>
            <a:avLst/>
            <a:gdLst>
              <a:gd name="T0" fmla="*/ 1257300 w 21600"/>
              <a:gd name="T1" fmla="*/ 628650 h 21600"/>
              <a:gd name="T2" fmla="*/ 0 w 21600"/>
              <a:gd name="T3" fmla="*/ 0 h 21600"/>
              <a:gd name="T4" fmla="*/ 125730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6146" name="Group 18"/>
          <p:cNvGrpSpPr>
            <a:grpSpLocks/>
          </p:cNvGrpSpPr>
          <p:nvPr/>
        </p:nvGrpSpPr>
        <p:grpSpPr bwMode="auto">
          <a:xfrm>
            <a:off x="1244600" y="2711450"/>
            <a:ext cx="2197100" cy="1233488"/>
            <a:chOff x="784" y="1708"/>
            <a:chExt cx="1384" cy="777"/>
          </a:xfrm>
        </p:grpSpPr>
        <p:sp>
          <p:nvSpPr>
            <p:cNvPr id="33828" name="Oval 19"/>
            <p:cNvSpPr>
              <a:spLocks noChangeArrowheads="1"/>
            </p:cNvSpPr>
            <p:nvPr/>
          </p:nvSpPr>
          <p:spPr bwMode="auto">
            <a:xfrm>
              <a:off x="784" y="1708"/>
              <a:ext cx="1384" cy="5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9" name="Rectangle 20"/>
            <p:cNvSpPr>
              <a:spLocks noChangeArrowheads="1"/>
            </p:cNvSpPr>
            <p:nvPr/>
          </p:nvSpPr>
          <p:spPr bwMode="auto">
            <a:xfrm>
              <a:off x="855" y="1851"/>
              <a:ext cx="1224" cy="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>
                  <a:solidFill>
                    <a:schemeClr val="bg2"/>
                  </a:solidFill>
                  <a:latin typeface="Arial" charset="0"/>
                </a:rPr>
                <a:t>Bicarbonate</a:t>
              </a:r>
            </a:p>
          </p:txBody>
        </p:sp>
        <p:sp>
          <p:nvSpPr>
            <p:cNvPr id="33830" name="Rectangle 21"/>
            <p:cNvSpPr>
              <a:spLocks noChangeArrowheads="1"/>
            </p:cNvSpPr>
            <p:nvPr/>
          </p:nvSpPr>
          <p:spPr bwMode="auto">
            <a:xfrm>
              <a:off x="987" y="2295"/>
              <a:ext cx="744" cy="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 b="1" u="sng">
                  <a:solidFill>
                    <a:schemeClr val="bg2"/>
                  </a:solidFill>
                  <a:latin typeface="Arial" charset="0"/>
                </a:rPr>
                <a:t>PANCREAS</a:t>
              </a:r>
            </a:p>
          </p:txBody>
        </p:sp>
      </p:grpSp>
      <p:grpSp>
        <p:nvGrpSpPr>
          <p:cNvPr id="176151" name="Group 23"/>
          <p:cNvGrpSpPr>
            <a:grpSpLocks/>
          </p:cNvGrpSpPr>
          <p:nvPr/>
        </p:nvGrpSpPr>
        <p:grpSpPr bwMode="auto">
          <a:xfrm>
            <a:off x="1073150" y="3968750"/>
            <a:ext cx="1758950" cy="1595438"/>
            <a:chOff x="676" y="2500"/>
            <a:chExt cx="1108" cy="1005"/>
          </a:xfrm>
        </p:grpSpPr>
        <p:sp>
          <p:nvSpPr>
            <p:cNvPr id="33825" name="Oval 24"/>
            <p:cNvSpPr>
              <a:spLocks noChangeArrowheads="1"/>
            </p:cNvSpPr>
            <p:nvPr/>
          </p:nvSpPr>
          <p:spPr bwMode="auto">
            <a:xfrm>
              <a:off x="676" y="2500"/>
              <a:ext cx="1108" cy="8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6" name="Rectangle 25"/>
            <p:cNvSpPr>
              <a:spLocks noChangeArrowheads="1"/>
            </p:cNvSpPr>
            <p:nvPr/>
          </p:nvSpPr>
          <p:spPr bwMode="auto">
            <a:xfrm>
              <a:off x="891" y="3315"/>
              <a:ext cx="744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 b="1" u="sng">
                  <a:solidFill>
                    <a:schemeClr val="bg2"/>
                  </a:solidFill>
                  <a:latin typeface="Arial" charset="0"/>
                </a:rPr>
                <a:t>PANCREAS</a:t>
              </a:r>
            </a:p>
          </p:txBody>
        </p:sp>
        <p:sp>
          <p:nvSpPr>
            <p:cNvPr id="33827" name="Rectangle 26"/>
            <p:cNvSpPr>
              <a:spLocks noChangeArrowheads="1"/>
            </p:cNvSpPr>
            <p:nvPr/>
          </p:nvSpPr>
          <p:spPr bwMode="auto">
            <a:xfrm>
              <a:off x="747" y="2643"/>
              <a:ext cx="1022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>
                  <a:solidFill>
                    <a:schemeClr val="bg2"/>
                  </a:solidFill>
                  <a:latin typeface="Arial" charset="0"/>
                </a:rPr>
                <a:t>Several</a:t>
              </a:r>
            </a:p>
            <a:p>
              <a:r>
                <a:rPr lang="en-US" b="1">
                  <a:solidFill>
                    <a:schemeClr val="bg2"/>
                  </a:solidFill>
                  <a:latin typeface="Arial" charset="0"/>
                </a:rPr>
                <a:t>proteases</a:t>
              </a:r>
            </a:p>
          </p:txBody>
        </p:sp>
      </p:grpSp>
      <p:grpSp>
        <p:nvGrpSpPr>
          <p:cNvPr id="176155" name="Group 27"/>
          <p:cNvGrpSpPr>
            <a:grpSpLocks/>
          </p:cNvGrpSpPr>
          <p:nvPr/>
        </p:nvGrpSpPr>
        <p:grpSpPr bwMode="auto">
          <a:xfrm>
            <a:off x="2573338" y="4021138"/>
            <a:ext cx="2286000" cy="436562"/>
            <a:chOff x="1621" y="2533"/>
            <a:chExt cx="1440" cy="275"/>
          </a:xfrm>
        </p:grpSpPr>
        <p:grpSp>
          <p:nvGrpSpPr>
            <p:cNvPr id="33821" name="Group 28"/>
            <p:cNvGrpSpPr>
              <a:grpSpLocks/>
            </p:cNvGrpSpPr>
            <p:nvPr/>
          </p:nvGrpSpPr>
          <p:grpSpPr bwMode="auto">
            <a:xfrm>
              <a:off x="2028" y="2533"/>
              <a:ext cx="1033" cy="275"/>
              <a:chOff x="2028" y="2533"/>
              <a:chExt cx="1033" cy="275"/>
            </a:xfrm>
          </p:grpSpPr>
          <p:sp>
            <p:nvSpPr>
              <p:cNvPr id="33823" name="Arc 29"/>
              <p:cNvSpPr>
                <a:spLocks/>
              </p:cNvSpPr>
              <p:nvPr/>
            </p:nvSpPr>
            <p:spPr bwMode="auto">
              <a:xfrm>
                <a:off x="2028" y="2533"/>
                <a:ext cx="1003" cy="131"/>
              </a:xfrm>
              <a:custGeom>
                <a:avLst/>
                <a:gdLst>
                  <a:gd name="T0" fmla="*/ 0 w 21600"/>
                  <a:gd name="T1" fmla="*/ 0 h 21600"/>
                  <a:gd name="T2" fmla="*/ 1003 w 21600"/>
                  <a:gd name="T3" fmla="*/ 131 h 21600"/>
                  <a:gd name="T4" fmla="*/ 0 w 21600"/>
                  <a:gd name="T5" fmla="*/ 13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4" name="Arc 30"/>
              <p:cNvSpPr>
                <a:spLocks/>
              </p:cNvSpPr>
              <p:nvPr/>
            </p:nvSpPr>
            <p:spPr bwMode="auto">
              <a:xfrm>
                <a:off x="2873" y="2670"/>
                <a:ext cx="188" cy="138"/>
              </a:xfrm>
              <a:custGeom>
                <a:avLst/>
                <a:gdLst>
                  <a:gd name="T0" fmla="*/ 188 w 21716"/>
                  <a:gd name="T1" fmla="*/ 0 h 21600"/>
                  <a:gd name="T2" fmla="*/ 0 w 21716"/>
                  <a:gd name="T3" fmla="*/ 138 h 21600"/>
                  <a:gd name="T4" fmla="*/ 1 w 21716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716" h="21600" fill="none" extrusionOk="0">
                    <a:moveTo>
                      <a:pt x="21716" y="0"/>
                    </a:moveTo>
                    <a:cubicBezTo>
                      <a:pt x="21716" y="11929"/>
                      <a:pt x="12045" y="21600"/>
                      <a:pt x="116" y="21600"/>
                    </a:cubicBezTo>
                    <a:cubicBezTo>
                      <a:pt x="77" y="21600"/>
                      <a:pt x="38" y="21599"/>
                      <a:pt x="0" y="21599"/>
                    </a:cubicBezTo>
                  </a:path>
                  <a:path w="21716" h="21600" stroke="0" extrusionOk="0">
                    <a:moveTo>
                      <a:pt x="21716" y="0"/>
                    </a:moveTo>
                    <a:cubicBezTo>
                      <a:pt x="21716" y="11929"/>
                      <a:pt x="12045" y="21600"/>
                      <a:pt x="116" y="21600"/>
                    </a:cubicBezTo>
                    <a:cubicBezTo>
                      <a:pt x="77" y="21600"/>
                      <a:pt x="38" y="21599"/>
                      <a:pt x="0" y="21599"/>
                    </a:cubicBezTo>
                    <a:lnTo>
                      <a:pt x="116" y="0"/>
                    </a:lnTo>
                    <a:lnTo>
                      <a:pt x="21716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22" name="Arc 31"/>
            <p:cNvSpPr>
              <a:spLocks/>
            </p:cNvSpPr>
            <p:nvPr/>
          </p:nvSpPr>
          <p:spPr bwMode="auto">
            <a:xfrm>
              <a:off x="1621" y="2533"/>
              <a:ext cx="456" cy="84"/>
            </a:xfrm>
            <a:custGeom>
              <a:avLst/>
              <a:gdLst>
                <a:gd name="T0" fmla="*/ 0 w 21600"/>
                <a:gd name="T1" fmla="*/ 84 h 21600"/>
                <a:gd name="T2" fmla="*/ 455 w 21600"/>
                <a:gd name="T3" fmla="*/ 0 h 21600"/>
                <a:gd name="T4" fmla="*/ 456 w 21600"/>
                <a:gd name="T5" fmla="*/ 8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88"/>
                    <a:pt x="9642" y="25"/>
                    <a:pt x="21553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8"/>
                    <a:pt x="9642" y="25"/>
                    <a:pt x="21553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6161" name="Group 33"/>
          <p:cNvGrpSpPr>
            <a:grpSpLocks/>
          </p:cNvGrpSpPr>
          <p:nvPr/>
        </p:nvGrpSpPr>
        <p:grpSpPr bwMode="auto">
          <a:xfrm>
            <a:off x="2901950" y="1549400"/>
            <a:ext cx="1130300" cy="1023938"/>
            <a:chOff x="1828" y="976"/>
            <a:chExt cx="712" cy="645"/>
          </a:xfrm>
        </p:grpSpPr>
        <p:grpSp>
          <p:nvGrpSpPr>
            <p:cNvPr id="33817" name="Group 34"/>
            <p:cNvGrpSpPr>
              <a:grpSpLocks/>
            </p:cNvGrpSpPr>
            <p:nvPr/>
          </p:nvGrpSpPr>
          <p:grpSpPr bwMode="auto">
            <a:xfrm>
              <a:off x="1828" y="976"/>
              <a:ext cx="712" cy="472"/>
              <a:chOff x="1828" y="976"/>
              <a:chExt cx="712" cy="472"/>
            </a:xfrm>
          </p:grpSpPr>
          <p:sp>
            <p:nvSpPr>
              <p:cNvPr id="33819" name="Oval 35"/>
              <p:cNvSpPr>
                <a:spLocks noChangeArrowheads="1"/>
              </p:cNvSpPr>
              <p:nvPr/>
            </p:nvSpPr>
            <p:spPr bwMode="auto">
              <a:xfrm>
                <a:off x="1828" y="976"/>
                <a:ext cx="712" cy="47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0" name="Rectangle 36"/>
              <p:cNvSpPr>
                <a:spLocks noChangeArrowheads="1"/>
              </p:cNvSpPr>
              <p:nvPr/>
            </p:nvSpPr>
            <p:spPr bwMode="auto">
              <a:xfrm>
                <a:off x="1935" y="1071"/>
                <a:ext cx="466" cy="2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b="1">
                    <a:solidFill>
                      <a:schemeClr val="bg2"/>
                    </a:solidFill>
                    <a:latin typeface="Arial" charset="0"/>
                  </a:rPr>
                  <a:t>Bile</a:t>
                </a:r>
              </a:p>
            </p:txBody>
          </p:sp>
        </p:grpSp>
        <p:sp>
          <p:nvSpPr>
            <p:cNvPr id="33818" name="Rectangle 37"/>
            <p:cNvSpPr>
              <a:spLocks noChangeArrowheads="1"/>
            </p:cNvSpPr>
            <p:nvPr/>
          </p:nvSpPr>
          <p:spPr bwMode="auto">
            <a:xfrm>
              <a:off x="1959" y="1431"/>
              <a:ext cx="444" cy="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 b="1" u="sng">
                  <a:solidFill>
                    <a:schemeClr val="bg2"/>
                  </a:solidFill>
                  <a:latin typeface="Arial" charset="0"/>
                </a:rPr>
                <a:t>LIVER</a:t>
              </a:r>
            </a:p>
          </p:txBody>
        </p:sp>
      </p:grpSp>
      <p:grpSp>
        <p:nvGrpSpPr>
          <p:cNvPr id="176166" name="Group 38"/>
          <p:cNvGrpSpPr>
            <a:grpSpLocks/>
          </p:cNvGrpSpPr>
          <p:nvPr/>
        </p:nvGrpSpPr>
        <p:grpSpPr bwMode="auto">
          <a:xfrm>
            <a:off x="3544888" y="1919288"/>
            <a:ext cx="862012" cy="2170112"/>
            <a:chOff x="2233" y="1209"/>
            <a:chExt cx="543" cy="1367"/>
          </a:xfrm>
        </p:grpSpPr>
        <p:sp>
          <p:nvSpPr>
            <p:cNvPr id="33813" name="Arc 39"/>
            <p:cNvSpPr>
              <a:spLocks/>
            </p:cNvSpPr>
            <p:nvPr/>
          </p:nvSpPr>
          <p:spPr bwMode="auto">
            <a:xfrm>
              <a:off x="2548" y="1209"/>
              <a:ext cx="224" cy="164"/>
            </a:xfrm>
            <a:custGeom>
              <a:avLst/>
              <a:gdLst>
                <a:gd name="T0" fmla="*/ 0 w 21600"/>
                <a:gd name="T1" fmla="*/ 0 h 21600"/>
                <a:gd name="T2" fmla="*/ 224 w 21600"/>
                <a:gd name="T3" fmla="*/ 164 h 21600"/>
                <a:gd name="T4" fmla="*/ 0 w 21600"/>
                <a:gd name="T5" fmla="*/ 16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4" name="Arc 40"/>
            <p:cNvSpPr>
              <a:spLocks/>
            </p:cNvSpPr>
            <p:nvPr/>
          </p:nvSpPr>
          <p:spPr bwMode="auto">
            <a:xfrm>
              <a:off x="2524" y="1368"/>
              <a:ext cx="252" cy="300"/>
            </a:xfrm>
            <a:custGeom>
              <a:avLst/>
              <a:gdLst>
                <a:gd name="T0" fmla="*/ 252 w 21600"/>
                <a:gd name="T1" fmla="*/ 0 h 21600"/>
                <a:gd name="T2" fmla="*/ 0 w 21600"/>
                <a:gd name="T3" fmla="*/ 30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5" name="Arc 41"/>
            <p:cNvSpPr>
              <a:spLocks/>
            </p:cNvSpPr>
            <p:nvPr/>
          </p:nvSpPr>
          <p:spPr bwMode="auto">
            <a:xfrm>
              <a:off x="2233" y="1665"/>
              <a:ext cx="312" cy="468"/>
            </a:xfrm>
            <a:custGeom>
              <a:avLst/>
              <a:gdLst>
                <a:gd name="T0" fmla="*/ 0 w 21600"/>
                <a:gd name="T1" fmla="*/ 468 h 21600"/>
                <a:gd name="T2" fmla="*/ 311 w 21600"/>
                <a:gd name="T3" fmla="*/ 0 h 21600"/>
                <a:gd name="T4" fmla="*/ 312 w 21600"/>
                <a:gd name="T5" fmla="*/ 46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97"/>
                    <a:pt x="9628" y="38"/>
                    <a:pt x="21531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97"/>
                    <a:pt x="9628" y="38"/>
                    <a:pt x="21531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6" name="Arc 42"/>
            <p:cNvSpPr>
              <a:spLocks/>
            </p:cNvSpPr>
            <p:nvPr/>
          </p:nvSpPr>
          <p:spPr bwMode="auto">
            <a:xfrm>
              <a:off x="2233" y="2128"/>
              <a:ext cx="472" cy="448"/>
            </a:xfrm>
            <a:custGeom>
              <a:avLst/>
              <a:gdLst>
                <a:gd name="T0" fmla="*/ 472 w 21600"/>
                <a:gd name="T1" fmla="*/ 448 h 21600"/>
                <a:gd name="T2" fmla="*/ 0 w 21600"/>
                <a:gd name="T3" fmla="*/ 0 h 21600"/>
                <a:gd name="T4" fmla="*/ 472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6172" name="Group 44"/>
          <p:cNvGrpSpPr>
            <a:grpSpLocks/>
          </p:cNvGrpSpPr>
          <p:nvPr/>
        </p:nvGrpSpPr>
        <p:grpSpPr bwMode="auto">
          <a:xfrm>
            <a:off x="6781800" y="4953000"/>
            <a:ext cx="1773238" cy="1595438"/>
            <a:chOff x="676" y="2500"/>
            <a:chExt cx="1117" cy="1005"/>
          </a:xfrm>
        </p:grpSpPr>
        <p:sp>
          <p:nvSpPr>
            <p:cNvPr id="33810" name="Oval 45"/>
            <p:cNvSpPr>
              <a:spLocks noChangeArrowheads="1"/>
            </p:cNvSpPr>
            <p:nvPr/>
          </p:nvSpPr>
          <p:spPr bwMode="auto">
            <a:xfrm>
              <a:off x="676" y="2500"/>
              <a:ext cx="1108" cy="8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1" name="Rectangle 46"/>
            <p:cNvSpPr>
              <a:spLocks noChangeArrowheads="1"/>
            </p:cNvSpPr>
            <p:nvPr/>
          </p:nvSpPr>
          <p:spPr bwMode="auto">
            <a:xfrm>
              <a:off x="891" y="3315"/>
              <a:ext cx="90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 b="1" u="sng">
                  <a:solidFill>
                    <a:schemeClr val="bg2"/>
                  </a:solidFill>
                  <a:latin typeface="Arial" charset="0"/>
                </a:rPr>
                <a:t>Small Intestine</a:t>
              </a:r>
            </a:p>
          </p:txBody>
        </p:sp>
        <p:sp>
          <p:nvSpPr>
            <p:cNvPr id="33812" name="Rectangle 47"/>
            <p:cNvSpPr>
              <a:spLocks noChangeArrowheads="1"/>
            </p:cNvSpPr>
            <p:nvPr/>
          </p:nvSpPr>
          <p:spPr bwMode="auto">
            <a:xfrm>
              <a:off x="747" y="2643"/>
              <a:ext cx="1022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>
                  <a:solidFill>
                    <a:schemeClr val="bg2"/>
                  </a:solidFill>
                  <a:latin typeface="Arial" charset="0"/>
                </a:rPr>
                <a:t>Other</a:t>
              </a:r>
            </a:p>
            <a:p>
              <a:r>
                <a:rPr lang="en-US" b="1">
                  <a:solidFill>
                    <a:schemeClr val="bg2"/>
                  </a:solidFill>
                  <a:latin typeface="Arial" charset="0"/>
                </a:rPr>
                <a:t>proteases</a:t>
              </a:r>
            </a:p>
          </p:txBody>
        </p:sp>
      </p:grpSp>
      <p:sp>
        <p:nvSpPr>
          <p:cNvPr id="176176" name="Freeform 48"/>
          <p:cNvSpPr>
            <a:spLocks/>
          </p:cNvSpPr>
          <p:nvPr/>
        </p:nvSpPr>
        <p:spPr bwMode="auto">
          <a:xfrm>
            <a:off x="6019800" y="5486400"/>
            <a:ext cx="838200" cy="393700"/>
          </a:xfrm>
          <a:custGeom>
            <a:avLst/>
            <a:gdLst>
              <a:gd name="T0" fmla="*/ 838200 w 528"/>
              <a:gd name="T1" fmla="*/ 381000 h 248"/>
              <a:gd name="T2" fmla="*/ 609600 w 528"/>
              <a:gd name="T3" fmla="*/ 381000 h 248"/>
              <a:gd name="T4" fmla="*/ 381000 w 528"/>
              <a:gd name="T5" fmla="*/ 304800 h 248"/>
              <a:gd name="T6" fmla="*/ 228600 w 528"/>
              <a:gd name="T7" fmla="*/ 228600 h 248"/>
              <a:gd name="T8" fmla="*/ 76200 w 528"/>
              <a:gd name="T9" fmla="*/ 76200 h 248"/>
              <a:gd name="T10" fmla="*/ 0 w 528"/>
              <a:gd name="T11" fmla="*/ 0 h 2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28" h="248">
                <a:moveTo>
                  <a:pt x="528" y="240"/>
                </a:moveTo>
                <a:cubicBezTo>
                  <a:pt x="480" y="244"/>
                  <a:pt x="432" y="248"/>
                  <a:pt x="384" y="240"/>
                </a:cubicBezTo>
                <a:cubicBezTo>
                  <a:pt x="336" y="232"/>
                  <a:pt x="280" y="208"/>
                  <a:pt x="240" y="192"/>
                </a:cubicBezTo>
                <a:cubicBezTo>
                  <a:pt x="200" y="176"/>
                  <a:pt x="176" y="168"/>
                  <a:pt x="144" y="144"/>
                </a:cubicBezTo>
                <a:cubicBezTo>
                  <a:pt x="112" y="120"/>
                  <a:pt x="72" y="72"/>
                  <a:pt x="48" y="48"/>
                </a:cubicBezTo>
                <a:cubicBezTo>
                  <a:pt x="24" y="24"/>
                  <a:pt x="12" y="12"/>
                  <a:pt x="0" y="0"/>
                </a:cubicBezTo>
              </a:path>
            </a:pathLst>
          </a:cu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Rectangle 49"/>
          <p:cNvSpPr>
            <a:spLocks noGrp="1" noChangeArrowheads="1"/>
          </p:cNvSpPr>
          <p:nvPr>
            <p:ph type="title"/>
          </p:nvPr>
        </p:nvSpPr>
        <p:spPr>
          <a:xfrm>
            <a:off x="3219450" y="152400"/>
            <a:ext cx="5924549" cy="1066800"/>
          </a:xfrm>
          <a:noFill/>
        </p:spPr>
        <p:txBody>
          <a:bodyPr lIns="92075" tIns="46038" rIns="92075" bIns="46038"/>
          <a:lstStyle/>
          <a:p>
            <a:pPr algn="ctr"/>
            <a:r>
              <a:rPr lang="en-US" sz="3600" b="1" dirty="0"/>
              <a:t>Digestive Demands of Protein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6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6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6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4" grpId="0" animBg="1"/>
      <p:bldP spid="176136" grpId="0" animBg="1"/>
      <p:bldP spid="176142" grpId="0" autoUpdateAnimBg="0"/>
      <p:bldP spid="176143" grpId="0" animBg="1"/>
      <p:bldP spid="176145" grpId="0" animBg="1"/>
      <p:bldP spid="17617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76200"/>
            <a:ext cx="5867400" cy="1206500"/>
          </a:xfrm>
        </p:spPr>
        <p:txBody>
          <a:bodyPr/>
          <a:lstStyle/>
          <a:p>
            <a:pPr algn="ctr"/>
            <a:r>
              <a:rPr lang="en-US" sz="3600" b="1" dirty="0"/>
              <a:t>Causes of</a:t>
            </a:r>
            <a:br>
              <a:rPr lang="en-US" sz="3600" b="1" dirty="0"/>
            </a:br>
            <a:r>
              <a:rPr lang="en-US" sz="3600" b="1" dirty="0"/>
              <a:t>High Plasma AA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612900"/>
            <a:ext cx="7696200" cy="4940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 err="1"/>
              <a:t>Leucine</a:t>
            </a:r>
            <a:r>
              <a:rPr lang="en-US" sz="2800" b="1" dirty="0"/>
              <a:t>, Isoleucine, </a:t>
            </a:r>
            <a:r>
              <a:rPr lang="en-US" sz="2800" b="1" dirty="0" err="1"/>
              <a:t>Valine</a:t>
            </a:r>
            <a:r>
              <a:rPr lang="en-US" sz="2800" b="1" dirty="0"/>
              <a:t>, Methionine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High dietary intake, vitamin </a:t>
            </a:r>
            <a:r>
              <a:rPr lang="en-US" sz="2400" u="sng" dirty="0"/>
              <a:t>B6</a:t>
            </a:r>
            <a:r>
              <a:rPr lang="en-US" sz="2400" dirty="0"/>
              <a:t> deficiency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Glutamic acid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Poor Glutamine ---&gt; AKG conversion due to </a:t>
            </a:r>
            <a:r>
              <a:rPr lang="en-US" sz="2400" u="sng" dirty="0"/>
              <a:t>niacin</a:t>
            </a:r>
            <a:r>
              <a:rPr lang="en-US" sz="2400" dirty="0"/>
              <a:t> deficiency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Phenylalanine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Phenylketonuria (neonate); </a:t>
            </a:r>
            <a:r>
              <a:rPr lang="en-US" sz="2400" u="sng" dirty="0"/>
              <a:t>iron</a:t>
            </a:r>
            <a:r>
              <a:rPr lang="en-US" sz="2400" dirty="0"/>
              <a:t> cofactor for conversion to Tyrosine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Tyrosine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Inadequate catabolic cofactors: </a:t>
            </a:r>
            <a:r>
              <a:rPr lang="en-US" sz="2400" u="sng" dirty="0"/>
              <a:t>iron, copper, iodine, B6 &amp; C</a:t>
            </a:r>
            <a:endParaRPr lang="en-US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>
          <a:xfrm>
            <a:off x="3276600" y="76200"/>
            <a:ext cx="5867400" cy="1206500"/>
          </a:xfrm>
        </p:spPr>
        <p:txBody>
          <a:bodyPr/>
          <a:lstStyle/>
          <a:p>
            <a:pPr algn="ctr"/>
            <a:r>
              <a:rPr lang="en-US" sz="3600" b="1" dirty="0"/>
              <a:t>Causes of</a:t>
            </a:r>
            <a:br>
              <a:rPr lang="en-US" sz="3600" b="1" dirty="0"/>
            </a:br>
            <a:r>
              <a:rPr lang="en-US" sz="3600" b="1" dirty="0"/>
              <a:t>High Plasma AA</a:t>
            </a:r>
          </a:p>
        </p:txBody>
      </p:sp>
      <p:sp>
        <p:nvSpPr>
          <p:cNvPr id="125954" name="Rectangle 2"/>
          <p:cNvSpPr>
            <a:spLocks noGrp="1" noChangeArrowheads="1"/>
          </p:cNvSpPr>
          <p:nvPr>
            <p:ph idx="1"/>
          </p:nvPr>
        </p:nvSpPr>
        <p:spPr>
          <a:xfrm>
            <a:off x="1143000" y="1765300"/>
            <a:ext cx="7620000" cy="4787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Arginine, Ornithine, Glutamine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Poor </a:t>
            </a:r>
            <a:r>
              <a:rPr lang="en-US" sz="2400" dirty="0" err="1"/>
              <a:t>arginase</a:t>
            </a:r>
            <a:r>
              <a:rPr lang="en-US" sz="2400" dirty="0"/>
              <a:t> activity due to </a:t>
            </a:r>
            <a:r>
              <a:rPr lang="en-US" sz="2400" u="sng" dirty="0"/>
              <a:t>Manganese</a:t>
            </a:r>
            <a:r>
              <a:rPr lang="en-US" sz="2400" dirty="0"/>
              <a:t> deficiency consider low protein diet</a:t>
            </a:r>
          </a:p>
          <a:p>
            <a:pPr>
              <a:lnSpc>
                <a:spcPct val="90000"/>
              </a:lnSpc>
            </a:pPr>
            <a:r>
              <a:rPr lang="en-US" sz="2800" b="1" dirty="0" err="1"/>
              <a:t>Hydroxyproline</a:t>
            </a:r>
            <a:r>
              <a:rPr lang="en-US" sz="2800" b="1" dirty="0"/>
              <a:t>, </a:t>
            </a:r>
            <a:r>
              <a:rPr lang="en-US" sz="2800" b="1" dirty="0" err="1"/>
              <a:t>Proline</a:t>
            </a:r>
            <a:endParaRPr lang="en-US" sz="2800" b="1" dirty="0"/>
          </a:p>
          <a:p>
            <a:pPr lvl="1">
              <a:lnSpc>
                <a:spcPct val="90000"/>
              </a:lnSpc>
            </a:pPr>
            <a:r>
              <a:rPr lang="en-US" sz="2400" dirty="0"/>
              <a:t>Collagen breakdown; need for D and C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GABA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Poor conversion to succinate due to B6 deficiency</a:t>
            </a:r>
          </a:p>
          <a:p>
            <a:pPr>
              <a:lnSpc>
                <a:spcPct val="90000"/>
              </a:lnSpc>
            </a:pPr>
            <a:r>
              <a:rPr lang="en-US" sz="2800" b="1" dirty="0" err="1"/>
              <a:t>Phosphoethanolamine</a:t>
            </a:r>
            <a:endParaRPr lang="en-US" sz="2800" b="1" dirty="0"/>
          </a:p>
          <a:p>
            <a:pPr lvl="1">
              <a:lnSpc>
                <a:spcPct val="90000"/>
              </a:lnSpc>
            </a:pPr>
            <a:r>
              <a:rPr lang="en-US" sz="2400" dirty="0"/>
              <a:t>Functional B12 and </a:t>
            </a:r>
            <a:r>
              <a:rPr lang="en-US" sz="2400" dirty="0" err="1"/>
              <a:t>folate</a:t>
            </a:r>
            <a:r>
              <a:rPr lang="en-US" sz="2400" dirty="0"/>
              <a:t> deficiency or </a:t>
            </a:r>
            <a:r>
              <a:rPr lang="en-US" sz="2400" dirty="0" err="1"/>
              <a:t>betaine</a:t>
            </a:r>
            <a:r>
              <a:rPr lang="en-US" sz="2400" dirty="0"/>
              <a:t> need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5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5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5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5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5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5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59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59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59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59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59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59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>
          <a:xfrm>
            <a:off x="3276600" y="76200"/>
            <a:ext cx="5867400" cy="1206500"/>
          </a:xfrm>
        </p:spPr>
        <p:txBody>
          <a:bodyPr/>
          <a:lstStyle/>
          <a:p>
            <a:pPr algn="ctr"/>
            <a:r>
              <a:rPr lang="en-US" sz="3600" b="1" dirty="0"/>
              <a:t>Causes of</a:t>
            </a:r>
            <a:br>
              <a:rPr lang="en-US" sz="3600" b="1" dirty="0"/>
            </a:br>
            <a:r>
              <a:rPr lang="en-US" sz="3600" b="1" dirty="0"/>
              <a:t>High Plasma AA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690688"/>
            <a:ext cx="7239000" cy="4405312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285750" indent="-285750"/>
            <a:r>
              <a:rPr lang="en-US" sz="2800" b="1" dirty="0"/>
              <a:t>a-Amino </a:t>
            </a:r>
            <a:r>
              <a:rPr lang="en-US" sz="2800" b="1" dirty="0" err="1"/>
              <a:t>adipic</a:t>
            </a:r>
            <a:r>
              <a:rPr lang="en-US" sz="2800" b="1" dirty="0"/>
              <a:t> acid</a:t>
            </a:r>
          </a:p>
          <a:p>
            <a:pPr marL="685800" lvl="1" indent="-228600"/>
            <a:r>
              <a:rPr lang="en-US" sz="2400" dirty="0"/>
              <a:t>B6 and AKG for amine group transfer</a:t>
            </a:r>
          </a:p>
          <a:p>
            <a:pPr marL="285750" indent="-285750"/>
            <a:r>
              <a:rPr lang="en-US" sz="2800" b="1" dirty="0"/>
              <a:t>3-Methylhistidine</a:t>
            </a:r>
          </a:p>
          <a:p>
            <a:pPr marL="685800" lvl="1" indent="-228600"/>
            <a:r>
              <a:rPr lang="en-US" sz="2400" dirty="0"/>
              <a:t>Muscle wasting disorders</a:t>
            </a:r>
          </a:p>
          <a:p>
            <a:pPr marL="285750" indent="-285750"/>
            <a:r>
              <a:rPr lang="en-US" sz="2800" b="1" dirty="0"/>
              <a:t>1-Methylhistidine</a:t>
            </a:r>
          </a:p>
          <a:p>
            <a:pPr marL="685800" lvl="1" indent="-228600"/>
            <a:r>
              <a:rPr lang="en-US" sz="2400" dirty="0"/>
              <a:t>Inadequate methyl group transfer due to B12, </a:t>
            </a:r>
            <a:r>
              <a:rPr lang="en-US" sz="2400" dirty="0" err="1"/>
              <a:t>folate</a:t>
            </a:r>
            <a:r>
              <a:rPr lang="en-US" sz="2400" dirty="0"/>
              <a:t>, DMG def.</a:t>
            </a:r>
          </a:p>
          <a:p>
            <a:pPr marL="285750" indent="-285750"/>
            <a:r>
              <a:rPr lang="en-US" sz="2800" b="1" dirty="0"/>
              <a:t>ß-Alanine</a:t>
            </a:r>
          </a:p>
          <a:p>
            <a:pPr marL="685800" lvl="1" indent="-228600"/>
            <a:r>
              <a:rPr lang="en-US" sz="2400" dirty="0"/>
              <a:t>Poor renal tubular </a:t>
            </a:r>
            <a:r>
              <a:rPr lang="en-US" sz="2400" dirty="0" err="1"/>
              <a:t>resorption</a:t>
            </a:r>
            <a:endParaRPr lang="en-US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0"/>
            <a:ext cx="5867400" cy="134302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Autofit/>
          </a:bodyPr>
          <a:lstStyle/>
          <a:p>
            <a:pPr algn="ctr"/>
            <a:r>
              <a:rPr lang="en-US" sz="3200" b="1" dirty="0"/>
              <a:t>Amino Acids as </a:t>
            </a:r>
            <a:br>
              <a:rPr lang="en-US" sz="3200" b="1" dirty="0"/>
            </a:br>
            <a:r>
              <a:rPr lang="en-US" sz="3200" b="1" dirty="0"/>
              <a:t>Neurotransmitter Precursors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2017713"/>
            <a:ext cx="7019925" cy="3008312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r>
              <a:rPr lang="en-US" b="1" dirty="0"/>
              <a:t>Acetylcholine 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</a:t>
            </a:r>
            <a:r>
              <a:rPr lang="en-US" dirty="0"/>
              <a:t> methionine (serine and glycine)</a:t>
            </a:r>
          </a:p>
          <a:p>
            <a:r>
              <a:rPr lang="en-US" b="1" dirty="0"/>
              <a:t>GABA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</a:t>
            </a:r>
            <a:r>
              <a:rPr lang="en-US" dirty="0"/>
              <a:t> glutamic acid</a:t>
            </a:r>
          </a:p>
          <a:p>
            <a:r>
              <a:rPr lang="en-US" b="1" dirty="0"/>
              <a:t>Dopamine, norepinephrine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</a:t>
            </a:r>
            <a:r>
              <a:rPr lang="en-US" dirty="0"/>
              <a:t> tyrosine (phenylalanine)</a:t>
            </a:r>
          </a:p>
          <a:p>
            <a:r>
              <a:rPr lang="en-US" b="1" dirty="0"/>
              <a:t>Serotonin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</a:t>
            </a:r>
            <a:r>
              <a:rPr lang="en-US" dirty="0"/>
              <a:t> tryptophan</a:t>
            </a:r>
          </a:p>
        </p:txBody>
      </p:sp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503266"/>
              </p:ext>
            </p:extLst>
          </p:nvPr>
        </p:nvGraphicFramePr>
        <p:xfrm>
          <a:off x="1219200" y="1398587"/>
          <a:ext cx="10424683" cy="850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744968" imgH="6324600" progId="Word.Document.8">
                  <p:embed/>
                </p:oleObj>
              </mc:Choice>
              <mc:Fallback>
                <p:oleObj name="Document" r:id="rId3" imgW="7744968" imgH="6324600" progId="Word.Document.8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398587"/>
                        <a:ext cx="10424683" cy="850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Rectangle 1027"/>
          <p:cNvSpPr>
            <a:spLocks noChangeArrowheads="1"/>
          </p:cNvSpPr>
          <p:nvPr/>
        </p:nvSpPr>
        <p:spPr bwMode="auto">
          <a:xfrm>
            <a:off x="3276600" y="228600"/>
            <a:ext cx="5867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+mj-lt"/>
              </a:rPr>
              <a:t>Amino Acid Functions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88900"/>
            <a:ext cx="5867400" cy="12065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Amino Acids: Availability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841500"/>
            <a:ext cx="8686800" cy="4787900"/>
          </a:xfrm>
        </p:spPr>
        <p:txBody>
          <a:bodyPr/>
          <a:lstStyle/>
          <a:p>
            <a:r>
              <a:rPr lang="en-US" dirty="0"/>
              <a:t>Composition of dietary protein</a:t>
            </a:r>
          </a:p>
          <a:p>
            <a:r>
              <a:rPr lang="en-US" dirty="0"/>
              <a:t>Protein digestion</a:t>
            </a:r>
          </a:p>
          <a:p>
            <a:r>
              <a:rPr lang="en-US" dirty="0"/>
              <a:t>Assimilation &amp; utilization</a:t>
            </a:r>
          </a:p>
          <a:p>
            <a:pPr lvl="1"/>
            <a:r>
              <a:rPr lang="en-US" dirty="0"/>
              <a:t>enzyme cofactors</a:t>
            </a:r>
          </a:p>
          <a:p>
            <a:pPr lvl="1"/>
            <a:r>
              <a:rPr lang="en-US" dirty="0"/>
              <a:t>tissue dependency</a:t>
            </a:r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074"/>
          <p:cNvSpPr>
            <a:spLocks noGrp="1" noChangeArrowheads="1"/>
          </p:cNvSpPr>
          <p:nvPr>
            <p:ph type="title"/>
          </p:nvPr>
        </p:nvSpPr>
        <p:spPr>
          <a:xfrm>
            <a:off x="3276600" y="152400"/>
            <a:ext cx="58674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Amino Acids:</a:t>
            </a:r>
            <a:br>
              <a:rPr lang="en-US" b="1" dirty="0"/>
            </a:br>
            <a:r>
              <a:rPr lang="en-US" b="1" dirty="0"/>
              <a:t>Adequacy Factors</a:t>
            </a:r>
            <a:endParaRPr lang="en-US" b="1" u="sng" dirty="0"/>
          </a:p>
        </p:txBody>
      </p:sp>
      <p:sp>
        <p:nvSpPr>
          <p:cNvPr id="8195" name="Rectangle 3075"/>
          <p:cNvSpPr>
            <a:spLocks noGrp="1" noChangeArrowheads="1"/>
          </p:cNvSpPr>
          <p:nvPr>
            <p:ph idx="1"/>
          </p:nvPr>
        </p:nvSpPr>
        <p:spPr>
          <a:xfrm>
            <a:off x="1143000" y="1841500"/>
            <a:ext cx="8686800" cy="4787900"/>
          </a:xfrm>
        </p:spPr>
        <p:txBody>
          <a:bodyPr/>
          <a:lstStyle/>
          <a:p>
            <a:r>
              <a:rPr lang="en-US" dirty="0"/>
              <a:t>Dietary protein restriction</a:t>
            </a:r>
          </a:p>
          <a:p>
            <a:r>
              <a:rPr lang="en-US" dirty="0" err="1"/>
              <a:t>HCl</a:t>
            </a:r>
            <a:r>
              <a:rPr lang="en-US" dirty="0"/>
              <a:t> insufficiency</a:t>
            </a:r>
          </a:p>
          <a:p>
            <a:r>
              <a:rPr lang="en-US" dirty="0"/>
              <a:t>Gastric and pancreatic enzyme deficiency</a:t>
            </a:r>
          </a:p>
          <a:p>
            <a:r>
              <a:rPr lang="en-US" dirty="0"/>
              <a:t>Hormonal regulation of secretory processes</a:t>
            </a:r>
          </a:p>
          <a:p>
            <a:r>
              <a:rPr lang="en-US" dirty="0"/>
              <a:t>Stress demands (</a:t>
            </a:r>
            <a:r>
              <a:rPr lang="en-US" dirty="0">
                <a:sym typeface="Wingdings" pitchFamily="2" charset="2"/>
              </a:rPr>
              <a:t>protein breakdown)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304800"/>
            <a:ext cx="58674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Amino Acids:</a:t>
            </a:r>
            <a:br>
              <a:rPr lang="en-US" b="1" dirty="0"/>
            </a:br>
            <a:r>
              <a:rPr lang="en-US" b="1" dirty="0"/>
              <a:t>Demand Variables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689100"/>
            <a:ext cx="8686800" cy="4787900"/>
          </a:xfrm>
        </p:spPr>
        <p:txBody>
          <a:bodyPr/>
          <a:lstStyle/>
          <a:p>
            <a:r>
              <a:rPr lang="en-US" dirty="0"/>
              <a:t>Heavy work or physical exercise</a:t>
            </a:r>
          </a:p>
          <a:p>
            <a:r>
              <a:rPr lang="en-US" dirty="0"/>
              <a:t>Very warm or very cold climates</a:t>
            </a:r>
          </a:p>
          <a:p>
            <a:r>
              <a:rPr lang="en-US" dirty="0"/>
              <a:t>Aging and the aging process</a:t>
            </a:r>
          </a:p>
          <a:p>
            <a:r>
              <a:rPr lang="en-US" dirty="0"/>
              <a:t>Health problems - metabolic disorders, chronic diseases, injuries </a:t>
            </a:r>
          </a:p>
          <a:p>
            <a:r>
              <a:rPr lang="en-US" dirty="0"/>
              <a:t>Use of drugs or alcohol, recent surgery or unique genetic demand</a:t>
            </a:r>
            <a:endParaRPr lang="en-US" b="1" dirty="0"/>
          </a:p>
        </p:txBody>
      </p:sp>
    </p:spTree>
  </p:cSld>
  <p:clrMapOvr>
    <a:masterClrMapping/>
  </p:clrMapOvr>
  <p:transition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228600"/>
            <a:ext cx="5867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Amino Acids:</a:t>
            </a:r>
            <a:br>
              <a:rPr lang="en-US" b="1" dirty="0"/>
            </a:br>
            <a:r>
              <a:rPr lang="en-US" b="1" dirty="0"/>
              <a:t>“Non-Essentials”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676400"/>
            <a:ext cx="8686800" cy="47879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latin typeface="Times" pitchFamily="18" charset="0"/>
              </a:rPr>
              <a:t>Numerous situations require amounts  impossible to achieve from dietary intake: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Weight control with severe diet restrictions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Uninformed vegetarianism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Use of antacids 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Disease states, Rapid weight loss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Surgical interventions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Chemical or heavy metal exposure/toxicity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Genetic abnormalities, Behavioral disorders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PP_SMEDI_TXT_Laboratory_Research_Blu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PPP_SMEDI_TXT_Laboratory_Research_Blue</Template>
  <TotalTime>5964</TotalTime>
  <Words>1514</Words>
  <Application>Microsoft Office PowerPoint</Application>
  <PresentationFormat>On-screen Show (4:3)</PresentationFormat>
  <Paragraphs>295</Paragraphs>
  <Slides>35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Times</vt:lpstr>
      <vt:lpstr>Verdana</vt:lpstr>
      <vt:lpstr>Arial</vt:lpstr>
      <vt:lpstr>Times New Roman</vt:lpstr>
      <vt:lpstr>PPP_SMEDI_TXT_Laboratory_Research_Blue</vt:lpstr>
      <vt:lpstr>Document</vt:lpstr>
      <vt:lpstr>What You Can Learn From  Amino Acid Analysis</vt:lpstr>
      <vt:lpstr>Objectives</vt:lpstr>
      <vt:lpstr>Amino Acid Functions</vt:lpstr>
      <vt:lpstr>Amino Acids as  Neurotransmitter Precursors</vt:lpstr>
      <vt:lpstr>PowerPoint Presentation</vt:lpstr>
      <vt:lpstr>Amino Acids: Availability</vt:lpstr>
      <vt:lpstr>Amino Acids: Adequacy Factors</vt:lpstr>
      <vt:lpstr>Amino Acids: Demand Variables</vt:lpstr>
      <vt:lpstr>Amino Acids: “Non-Essentials”</vt:lpstr>
      <vt:lpstr>Amino Metabolic Functions</vt:lpstr>
      <vt:lpstr>Amino Metabolic Functions</vt:lpstr>
      <vt:lpstr>Amino Metabolic Functions</vt:lpstr>
      <vt:lpstr>Amino Metabolic Functions</vt:lpstr>
      <vt:lpstr>Amino Acids: N Compounds</vt:lpstr>
      <vt:lpstr>Amino Acids: Pathways</vt:lpstr>
      <vt:lpstr>Amino Acids: Pathways</vt:lpstr>
      <vt:lpstr>Methionine is Precursor to:</vt:lpstr>
      <vt:lpstr>Classic Signs of  Amino Acid Deficiencies</vt:lpstr>
      <vt:lpstr>Positive Responses to Free-Form Amino Acids</vt:lpstr>
      <vt:lpstr>What are free-form amino acids?</vt:lpstr>
      <vt:lpstr>Benefits of free-form amino acids</vt:lpstr>
      <vt:lpstr>Why so many respond to amino acids</vt:lpstr>
      <vt:lpstr>Why so many respond to amino acids</vt:lpstr>
      <vt:lpstr>Amino acid status and the “Fat is bad” myth</vt:lpstr>
      <vt:lpstr>Protein-Fat Relationships</vt:lpstr>
      <vt:lpstr>PowerPoint Presentation</vt:lpstr>
      <vt:lpstr>Fatty Acids: Synthesis</vt:lpstr>
      <vt:lpstr>Oxidative Energy Metabolism</vt:lpstr>
      <vt:lpstr>Factors Leading to Low Amino Acid Levels</vt:lpstr>
      <vt:lpstr>Factors Leading to Low Amino Acid Levels</vt:lpstr>
      <vt:lpstr>Digestive Demands of Dietary Protein</vt:lpstr>
      <vt:lpstr>Digestive Demands of Protein</vt:lpstr>
      <vt:lpstr>Causes of High Plasma AA</vt:lpstr>
      <vt:lpstr>Causes of High Plasma AA</vt:lpstr>
      <vt:lpstr>Causes of High Plasma AA</vt:lpstr>
    </vt:vector>
  </TitlesOfParts>
  <Company>Lab Interpretation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Amino Acids</dc:title>
  <dc:creator>Mark Schauss</dc:creator>
  <cp:lastModifiedBy>Mark Schauss</cp:lastModifiedBy>
  <cp:revision>138</cp:revision>
  <dcterms:created xsi:type="dcterms:W3CDTF">2000-06-04T19:20:47Z</dcterms:created>
  <dcterms:modified xsi:type="dcterms:W3CDTF">2020-12-31T20:18:24Z</dcterms:modified>
</cp:coreProperties>
</file>